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57" r:id="rId3"/>
  </p:sldMasterIdLst>
  <p:notesMasterIdLst>
    <p:notesMasterId r:id="rId19"/>
  </p:notesMasterIdLst>
  <p:handoutMasterIdLst>
    <p:handoutMasterId r:id="rId20"/>
  </p:handoutMasterIdLst>
  <p:sldIdLst>
    <p:sldId id="414" r:id="rId4"/>
    <p:sldId id="412" r:id="rId5"/>
    <p:sldId id="431" r:id="rId6"/>
    <p:sldId id="418" r:id="rId7"/>
    <p:sldId id="416" r:id="rId8"/>
    <p:sldId id="432" r:id="rId9"/>
    <p:sldId id="421" r:id="rId10"/>
    <p:sldId id="428" r:id="rId11"/>
    <p:sldId id="423" r:id="rId12"/>
    <p:sldId id="424" r:id="rId13"/>
    <p:sldId id="425" r:id="rId14"/>
    <p:sldId id="426" r:id="rId15"/>
    <p:sldId id="427" r:id="rId16"/>
    <p:sldId id="417" r:id="rId17"/>
    <p:sldId id="430" r:id="rId18"/>
  </p:sldIdLst>
  <p:sldSz cx="9144000" cy="6858000" type="screen4x3"/>
  <p:notesSz cx="6950075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06" autoAdjust="0"/>
    <p:restoredTop sz="98618" autoAdjust="0"/>
  </p:normalViewPr>
  <p:slideViewPr>
    <p:cSldViewPr showGuides="1">
      <p:cViewPr varScale="1">
        <p:scale>
          <a:sx n="88" d="100"/>
          <a:sy n="88" d="100"/>
        </p:scale>
        <p:origin x="-1138" y="-62"/>
      </p:cViewPr>
      <p:guideLst>
        <p:guide orient="horz" pos="981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2640" y="-67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A30EE6D7-D867-4173-8B0B-07DD1AC7012F}" type="datetimeFigureOut">
              <a:rPr lang="es-MX"/>
              <a:pPr>
                <a:defRPr/>
              </a:pPr>
              <a:t>06/04/2018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8C14D570-37CE-4B50-9415-F4C2C78AB1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pPr>
              <a:defRPr/>
            </a:pPr>
            <a:fld id="{7C2D0AD0-404E-49A0-9FFF-1CC6328E6EB9}" type="datetimeFigureOut">
              <a:rPr lang="es-MX"/>
              <a:pPr>
                <a:defRPr/>
              </a:pPr>
              <a:t>06/04/2018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9" y="4387855"/>
            <a:ext cx="5559425" cy="4156075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7000" y="8772529"/>
            <a:ext cx="3011488" cy="46196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784458CB-7ABB-40FF-92E8-AA5147C4A5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0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31DF-D117-4DC2-A10A-51A05BC13E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DE85-F239-41AE-930A-243BC43C102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B57A-46A3-45E3-95DD-1A69DC54F3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749D-B4F0-490A-8E23-95737EB4743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8F6C-2E7C-44F7-9B8F-9C81B86FE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33B0-6D06-4B97-AEEA-6594BBAA4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067-15E2-4FD5-B5A7-E33FC95238D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8B06-ABDB-4C5F-AAD7-D3E98290D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D7B8-CC61-4362-9185-71EF26B6AF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C4B-D6A2-4875-86F5-02E4EC2158F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24" y="6243638"/>
            <a:ext cx="1310804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9" name="8 CuadroTexto"/>
          <p:cNvSpPr txBox="1">
            <a:spLocks noChangeArrowheads="1"/>
          </p:cNvSpPr>
          <p:nvPr userDrawn="1"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C0A231-4CD6-4D94-AF60-33A6D5C788D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4098" name="Picture 2" descr="C:\Users\DIEGO~1.OCH\AppData\Local\Temp\Rar$DIa0.866\logoinfonacot2013ok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309320"/>
            <a:ext cx="982877" cy="3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" y="281909"/>
            <a:ext cx="1759045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log2013ok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70" y="256929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B8AF-9ACC-4F9E-836F-597FF844E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127-42CE-4AE4-9256-427A355AA8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14FE-8432-4B6F-9B22-13000F6B80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517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istrador\Escritorio\plantilla 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698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5325" y="3694113"/>
            <a:ext cx="7777163" cy="93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864096"/>
          </a:xfrm>
        </p:spPr>
        <p:txBody>
          <a:bodyPr/>
          <a:lstStyle>
            <a:lvl1pPr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9" name="1 Imagen" descr="logo40años_machote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00826" y="285728"/>
            <a:ext cx="2160000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28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43638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dor\Escritorio\plantilla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6243638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dor\Escritorio\plantilla 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067175" y="6372225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www.infonacot.gob.mx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532813" y="6243638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32813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4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7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9" name="1 Imagen" descr="logo40años_machote.pn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553050" y="6249148"/>
            <a:ext cx="14184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82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B9B0-D039-4DAA-A7C9-9F506904F2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2B41-E1BD-4FAC-B347-8BD2AD8C1E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F5D4-9FCE-40D1-8BF7-9F8464C5026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00AA-9467-42A3-B6DB-DEEEA1A2F9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8493-CF5E-4042-9D46-2940F3219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649-7648-475E-AF87-FC6B37797B3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17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0A1B-4684-4361-AD0A-86B1B9BA9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7249-4098-46AB-B246-322A3FF8B63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AAA-C14B-4607-ACCA-9386AB4AEF2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11" name="Picture 5" descr="C:\Documents and Settings\Administrador\Escritorio\plantilla 1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500063" cy="3286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12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16674"/>
            <a:ext cx="457358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6216674"/>
            <a:ext cx="18018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4067175" y="6345261"/>
            <a:ext cx="446563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www.fonacot.gob.mx</a:t>
            </a:r>
          </a:p>
        </p:txBody>
      </p:sp>
      <p:pic>
        <p:nvPicPr>
          <p:cNvPr id="19" name="Picture 2" descr="C:\Documents and Settings\Administrador\Escritorio\plantilla 1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2" name="21 Rectángulo"/>
          <p:cNvSpPr/>
          <p:nvPr userDrawn="1"/>
        </p:nvSpPr>
        <p:spPr>
          <a:xfrm>
            <a:off x="8532813" y="6216650"/>
            <a:ext cx="611187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67738" y="6243638"/>
            <a:ext cx="576262" cy="614362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CCD5AB-8F5F-4B15-B4FA-C9681A8F61B9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23" name="22 Imagen" descr="LOGO Fonacot 201307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614540" y="6295231"/>
            <a:ext cx="131451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1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aac.favila\Documents\PLANTILLA 23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41575" y="1455738"/>
            <a:ext cx="4287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saac.favila\Documents\LOGO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54013"/>
            <a:ext cx="6480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isaac.favila\Documents\plantilla inferior caratul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6500813"/>
            <a:ext cx="784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isaac.favila\Documents\PLANTILLA 7.png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8738" y="4429125"/>
            <a:ext cx="4000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674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2BA-F38B-4737-9D21-CB2C95C0F44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7026-90FB-445D-A674-6826FDB657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E65-30E8-4E3D-9EB6-246F744A365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339-E066-4CB3-A126-729E3562979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023-5F72-4480-AF93-285B5F6774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B8A8-A2A2-4B4F-B742-1F149A77AD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3A99-F7B5-4124-85C5-2926265CC8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80C17-1C99-4B91-9F81-6AD683DB7B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7" name="Picture 2" descr="C:\Documents and Settings\Administrador\Escritorio\plantilla 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325" y="281909"/>
            <a:ext cx="1759045" cy="67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2013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70" y="256929"/>
            <a:ext cx="1584518" cy="6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7F447-4BE6-46AE-93E9-084E670ECA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E65A69-F5E0-43BB-BE6F-CA4686859304}" type="slidenum">
              <a:rPr lang="es-MX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6588224" y="5373216"/>
            <a:ext cx="1984306" cy="360040"/>
          </a:xfrm>
        </p:spPr>
        <p:txBody>
          <a:bodyPr rtlCol="0" anchor="ctr">
            <a:noAutofit/>
          </a:bodyPr>
          <a:lstStyle/>
          <a:p>
            <a:pPr algn="r" eaLnBrk="1" hangingPunct="1"/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marzo 2018</a:t>
            </a:r>
          </a:p>
        </p:txBody>
      </p:sp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85800" y="2671763"/>
            <a:ext cx="7772400" cy="914400"/>
          </a:xfrm>
          <a:prstGeom prst="rect">
            <a:avLst/>
          </a:prstGeom>
        </p:spPr>
        <p:txBody>
          <a:bodyPr/>
          <a:lstStyle/>
          <a:p>
            <a:pPr lvl="0" defTabSz="457200" eaLnBrk="1" hangingPunct="1">
              <a:lnSpc>
                <a:spcPct val="80000"/>
              </a:lnSpc>
              <a:defRPr/>
            </a:pPr>
            <a:r>
              <a:rPr lang="es-MX" sz="3600" dirty="0" smtClean="0">
                <a:solidFill>
                  <a:srgbClr val="B2183C"/>
                </a:solidFill>
              </a:rPr>
              <a:t>Consejo de Clientes</a:t>
            </a:r>
            <a:br>
              <a:rPr lang="es-MX" sz="3600" dirty="0" smtClean="0">
                <a:solidFill>
                  <a:srgbClr val="B2183C"/>
                </a:solidFill>
              </a:rPr>
            </a:br>
            <a:r>
              <a:rPr lang="es-MX" sz="3600" dirty="0" smtClean="0">
                <a:solidFill>
                  <a:srgbClr val="B2183C"/>
                </a:solidFill>
              </a:rPr>
              <a:t>Nuevos</a:t>
            </a:r>
            <a:endParaRPr lang="es-MX" sz="3600" dirty="0">
              <a:solidFill>
                <a:srgbClr val="B2183C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95443" y="3882752"/>
            <a:ext cx="7772400" cy="3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defRPr/>
            </a:pPr>
            <a:r>
              <a:rPr lang="es-MX" sz="2400" dirty="0" smtClean="0">
                <a:solidFill>
                  <a:srgbClr val="B2183C"/>
                </a:solidFill>
              </a:rPr>
              <a:t>Dirección Guadalajara</a:t>
            </a:r>
            <a:endParaRPr lang="es-MX" sz="2400" dirty="0">
              <a:solidFill>
                <a:srgbClr val="B21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590217" cy="220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7215"/>
            <a:ext cx="3672408" cy="22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621645" y="1628800"/>
            <a:ext cx="3806339" cy="2503951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¿Por qué decidió volver a contratar el crédito FONACOT</a:t>
            </a:r>
            <a:r>
              <a:rPr lang="es-MX" sz="1600" b="1" dirty="0" smtClean="0"/>
              <a:t>?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El 67 por ciento del total de participantes mencionaron, que el principal motivo por el cual volvían a contratar el crédito, es por el descuento vía nómina, el resto lo hacia porque la tasa de interés les parece muy atractiva.</a:t>
            </a:r>
          </a:p>
          <a:p>
            <a:pPr algn="just"/>
            <a:endParaRPr lang="es-MX" sz="1600" dirty="0"/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4798109" y="1268760"/>
            <a:ext cx="3806339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 </a:t>
            </a:r>
            <a:r>
              <a:rPr lang="es-MX" sz="1600" b="1" dirty="0" smtClean="0"/>
              <a:t>Al preguntarles ¿Cómo obtenían </a:t>
            </a:r>
            <a:r>
              <a:rPr lang="es-MX" sz="1600" b="1" dirty="0"/>
              <a:t>financiamiento antes de tramitar el Crédito </a:t>
            </a:r>
            <a:r>
              <a:rPr lang="es-MX" sz="1600" b="1" dirty="0" smtClean="0"/>
              <a:t>FONACOT</a:t>
            </a:r>
            <a:r>
              <a:rPr lang="es-MX" sz="1600" b="1" dirty="0"/>
              <a:t>?</a:t>
            </a:r>
          </a:p>
        </p:txBody>
      </p:sp>
      <p:sp>
        <p:nvSpPr>
          <p:cNvPr id="11" name="10 CuadroTexto"/>
          <p:cNvSpPr txBox="1"/>
          <p:nvPr/>
        </p:nvSpPr>
        <p:spPr bwMode="auto">
          <a:xfrm>
            <a:off x="611560" y="1124744"/>
            <a:ext cx="3816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MX" b="1" dirty="0" smtClean="0">
                <a:latin typeface="+mn-lt"/>
              </a:rPr>
              <a:t>Contratación y Financiamiento</a:t>
            </a:r>
          </a:p>
        </p:txBody>
      </p:sp>
      <p:sp>
        <p:nvSpPr>
          <p:cNvPr id="14" name="2 Título"/>
          <p:cNvSpPr txBox="1">
            <a:spLocks/>
          </p:cNvSpPr>
          <p:nvPr/>
        </p:nvSpPr>
        <p:spPr>
          <a:xfrm>
            <a:off x="4799899" y="3859223"/>
            <a:ext cx="3876557" cy="23780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Los clientes respondieron que sus principales fuentes de financiamiento eran;</a:t>
            </a:r>
          </a:p>
          <a:p>
            <a:pPr algn="just"/>
            <a:endParaRPr lang="es-MX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1600" b="1" dirty="0" smtClean="0"/>
              <a:t>3</a:t>
            </a:r>
            <a:r>
              <a:rPr lang="es-MX" sz="1600" dirty="0" smtClean="0"/>
              <a:t> Préstamos bancarios (HSBC y Banamex)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1600" b="1" dirty="0" smtClean="0"/>
              <a:t>2</a:t>
            </a:r>
            <a:r>
              <a:rPr lang="es-MX" sz="1600" dirty="0" smtClean="0"/>
              <a:t> Préstamos de nómina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1600" b="1" dirty="0" smtClean="0"/>
              <a:t>2</a:t>
            </a:r>
            <a:r>
              <a:rPr lang="es-MX" sz="1600" dirty="0" smtClean="0"/>
              <a:t> Tandas / Ahorros</a:t>
            </a:r>
          </a:p>
          <a:p>
            <a:pPr algn="just"/>
            <a:endParaRPr lang="es-MX" sz="1000" dirty="0" smtClean="0"/>
          </a:p>
          <a:p>
            <a:pPr algn="just"/>
            <a:r>
              <a:rPr lang="es-MX" sz="1600" dirty="0" smtClean="0"/>
              <a:t>Además de solicitar prestamos a </a:t>
            </a:r>
            <a:r>
              <a:rPr lang="es-MX" sz="1600" b="1" dirty="0" smtClean="0"/>
              <a:t>Caja Popular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53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11560" y="1268760"/>
            <a:ext cx="3806339" cy="64372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b="1" dirty="0"/>
              <a:t> ¿En cuanto tiempo término su crédito ya estando en ventanilla?</a:t>
            </a: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755576" y="1844824"/>
            <a:ext cx="3806339" cy="122413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El total de los asistentes al Consejo de Clientes, señalo que </a:t>
            </a:r>
            <a:r>
              <a:rPr lang="es-MX" sz="1600" dirty="0"/>
              <a:t>concluyeron su trámite </a:t>
            </a:r>
            <a:r>
              <a:rPr lang="es-MX" sz="1600" dirty="0" smtClean="0"/>
              <a:t>entre 20 y 30 minutos ya estando en ventanilla.</a:t>
            </a: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860032" y="1340768"/>
            <a:ext cx="3806339" cy="73195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 ¿Cómo calificaría la atención y amabilidad del personal de FONACOT al momento de realizar su trámite?</a:t>
            </a:r>
            <a:endParaRPr lang="es-MX" sz="1600" b="1" dirty="0" smtClean="0"/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5014133" y="4509120"/>
            <a:ext cx="3806339" cy="129614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 smtClean="0"/>
              <a:t>6</a:t>
            </a:r>
            <a:r>
              <a:rPr lang="es-MX" sz="1600" dirty="0" smtClean="0"/>
              <a:t> trabajadores  califican la atención por parte del personal FONACOT como excelente.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 smtClean="0"/>
              <a:t>1</a:t>
            </a:r>
            <a:r>
              <a:rPr lang="es-MX" sz="1600" dirty="0" smtClean="0"/>
              <a:t> Considera que la atención es buena.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204864"/>
            <a:ext cx="3518307" cy="23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Título"/>
          <p:cNvSpPr txBox="1">
            <a:spLocks/>
          </p:cNvSpPr>
          <p:nvPr/>
        </p:nvSpPr>
        <p:spPr>
          <a:xfrm>
            <a:off x="755576" y="3212977"/>
            <a:ext cx="3806339" cy="288031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Respecto al tiempo total que dedicaron para tramitar su crédito, comentaron;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/>
              <a:t>2</a:t>
            </a:r>
            <a:r>
              <a:rPr lang="es-MX" sz="1600" dirty="0"/>
              <a:t> </a:t>
            </a:r>
            <a:r>
              <a:rPr lang="es-MX" sz="1600" dirty="0" smtClean="0"/>
              <a:t>clientes esperaron entre </a:t>
            </a:r>
            <a:r>
              <a:rPr lang="es-MX" sz="1600" dirty="0"/>
              <a:t>30 y 90 </a:t>
            </a:r>
            <a:r>
              <a:rPr lang="es-MX" sz="1600" dirty="0" smtClean="0"/>
              <a:t>minutos, 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 smtClean="0"/>
              <a:t>2</a:t>
            </a:r>
            <a:r>
              <a:rPr lang="es-MX" sz="1600" dirty="0" smtClean="0"/>
              <a:t> entre 90 minutos y 2 horas,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/>
              <a:t>2</a:t>
            </a:r>
            <a:r>
              <a:rPr lang="es-MX" sz="1600" dirty="0" smtClean="0"/>
              <a:t> entre 2 y 4 horas, 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/>
              <a:t>1</a:t>
            </a:r>
            <a:r>
              <a:rPr lang="es-MX" sz="1600" dirty="0" smtClean="0"/>
              <a:t> refirió que tardo más de 4 horas.   </a:t>
            </a:r>
          </a:p>
        </p:txBody>
      </p:sp>
    </p:spTree>
    <p:extLst>
      <p:ext uri="{BB962C8B-B14F-4D97-AF65-F5344CB8AC3E}">
        <p14:creationId xmlns:p14="http://schemas.microsoft.com/office/powerpoint/2010/main" val="34865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83568" y="1124744"/>
            <a:ext cx="3806339" cy="42611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¿El producto FONACOT adquirido lo solicito usted o el analista le asesoro?</a:t>
            </a: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693653" y="4077073"/>
            <a:ext cx="3806339" cy="122413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/>
              <a:t>4</a:t>
            </a:r>
            <a:r>
              <a:rPr lang="es-MX" sz="1600" dirty="0" smtClean="0"/>
              <a:t> trabajadores mencionaron </a:t>
            </a:r>
            <a:r>
              <a:rPr lang="es-MX" sz="1600" dirty="0"/>
              <a:t>que </a:t>
            </a:r>
            <a:r>
              <a:rPr lang="es-MX" sz="1600" dirty="0" smtClean="0"/>
              <a:t>fueron asesorados </a:t>
            </a:r>
            <a:r>
              <a:rPr lang="es-MX" sz="1600" dirty="0"/>
              <a:t>por el analista que </a:t>
            </a:r>
            <a:r>
              <a:rPr lang="es-MX" sz="1600" dirty="0" smtClean="0"/>
              <a:t>los atendió.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 smtClean="0"/>
              <a:t>3</a:t>
            </a:r>
            <a:r>
              <a:rPr lang="es-MX" sz="1600" dirty="0" smtClean="0"/>
              <a:t> señalaron haber obtenido lo que solicitaron. </a:t>
            </a:r>
          </a:p>
          <a:p>
            <a:pPr algn="just"/>
            <a:endParaRPr lang="es-MX" sz="1600" dirty="0"/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4809984" y="1034924"/>
            <a:ext cx="3806339" cy="36597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 ¿Qué producto FONACOT tramito?</a:t>
            </a:r>
            <a:endParaRPr lang="es-MX" sz="1600" b="1" dirty="0" smtClean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860032" y="3717033"/>
            <a:ext cx="3806339" cy="115212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 smtClean="0"/>
              <a:t>4</a:t>
            </a:r>
            <a:r>
              <a:rPr lang="es-MX" sz="1600" dirty="0" smtClean="0"/>
              <a:t> trabajadores tramitaron </a:t>
            </a:r>
            <a:r>
              <a:rPr lang="es-MX" sz="1600" dirty="0"/>
              <a:t>el crédito en </a:t>
            </a:r>
            <a:r>
              <a:rPr lang="es-MX" sz="1600" dirty="0" smtClean="0"/>
              <a:t>efectivo.</a:t>
            </a:r>
            <a:endParaRPr lang="es-MX" sz="1600" dirty="0"/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3 optaron </a:t>
            </a:r>
            <a:r>
              <a:rPr lang="es-MX" sz="1600" dirty="0"/>
              <a:t>por el </a:t>
            </a:r>
            <a:r>
              <a:rPr lang="es-MX" sz="1600" dirty="0" smtClean="0"/>
              <a:t>Crédito Mujer FONACOT</a:t>
            </a:r>
            <a:endParaRPr lang="es-MX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63783"/>
            <a:ext cx="2971432" cy="209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033615" cy="21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11560" y="1124744"/>
            <a:ext cx="3806339" cy="7920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¿Tiene alguna recomendación para mejorar el servicio o producto del Crédito FONACOT?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621645" y="4149080"/>
            <a:ext cx="3806339" cy="1944215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 smtClean="0"/>
              <a:t>4</a:t>
            </a:r>
            <a:r>
              <a:rPr lang="es-MX" sz="1600" dirty="0" smtClean="0"/>
              <a:t> de los asistentes sugirió mejorar el tiempo del trámite.</a:t>
            </a:r>
          </a:p>
          <a:p>
            <a:pPr algn="just"/>
            <a:endParaRPr lang="es-MX" sz="1000" dirty="0"/>
          </a:p>
          <a:p>
            <a:pPr algn="just"/>
            <a:r>
              <a:rPr lang="es-MX" sz="1600" b="1" dirty="0" smtClean="0"/>
              <a:t>1</a:t>
            </a:r>
            <a:r>
              <a:rPr lang="es-MX" sz="1600" dirty="0" smtClean="0"/>
              <a:t> recomendó abrir más sucursales</a:t>
            </a:r>
            <a:endParaRPr lang="es-MX" sz="1600" dirty="0"/>
          </a:p>
          <a:p>
            <a:pPr algn="just"/>
            <a:endParaRPr lang="es-MX" sz="1000" dirty="0"/>
          </a:p>
          <a:p>
            <a:pPr algn="just"/>
            <a:r>
              <a:rPr lang="es-MX" sz="1600" b="1" dirty="0" smtClean="0"/>
              <a:t>1</a:t>
            </a:r>
            <a:r>
              <a:rPr lang="es-MX" sz="1600" dirty="0" smtClean="0"/>
              <a:t> Comento que deberían  </a:t>
            </a:r>
            <a:r>
              <a:rPr lang="es-MX" sz="1600" dirty="0"/>
              <a:t>recibir promociones.  </a:t>
            </a:r>
            <a:endParaRPr lang="es-MX" sz="1600" dirty="0" smtClean="0"/>
          </a:p>
          <a:p>
            <a:pPr algn="just"/>
            <a:endParaRPr lang="es-MX" sz="1000" dirty="0"/>
          </a:p>
          <a:p>
            <a:pPr algn="just"/>
            <a:r>
              <a:rPr lang="es-MX" sz="1600" b="1" dirty="0" smtClean="0"/>
              <a:t>1</a:t>
            </a:r>
            <a:r>
              <a:rPr lang="es-MX" sz="1600" dirty="0" smtClean="0"/>
              <a:t> Menciono que se den más fichas (turnos)</a:t>
            </a:r>
            <a:endParaRPr lang="es-MX" sz="1600" dirty="0"/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716017" y="3479912"/>
            <a:ext cx="3960440" cy="66916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/>
              <a:t>El total de los encuestados mencionaron tajantemente que no </a:t>
            </a: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4572000" y="1196752"/>
            <a:ext cx="4032448" cy="129614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Para conocer si han padecido el acoso de supuestos gestores del crédito  FONACOT o de personas que se dedican a sorprender a los trabajadores usuarios del crédito, se les pregunto;</a:t>
            </a:r>
            <a:endParaRPr lang="es-MX" sz="1600" dirty="0"/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4572000" y="2636912"/>
            <a:ext cx="4034238" cy="72008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¿Alguna vez le han pedido algún pago por ayudarlo con su trámite del Crédito FONACOT?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750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77629" y="1092086"/>
            <a:ext cx="8312179" cy="36004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2400" dirty="0" smtClean="0"/>
              <a:t>Conclusiones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484784"/>
            <a:ext cx="806489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s-MX" sz="900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</a:rPr>
              <a:t>Los participantes en el Consejo de Clientes </a:t>
            </a:r>
            <a:r>
              <a:rPr lang="es-MX" b="1" dirty="0" smtClean="0">
                <a:latin typeface="Calibri" panose="020F0502020204030204" pitchFamily="34" charset="0"/>
              </a:rPr>
              <a:t>“Productos” </a:t>
            </a:r>
            <a:r>
              <a:rPr lang="es-MX" dirty="0" smtClean="0">
                <a:latin typeface="Calibri" panose="020F0502020204030204" pitchFamily="34" charset="0"/>
              </a:rPr>
              <a:t>mencionan que el medio de comunicación más eficaz para mantenerse informados es la Internet.  </a:t>
            </a:r>
            <a:endParaRPr lang="es-MX" b="1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MX" sz="1000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</a:rPr>
              <a:t>Consideran al Crédito FONACOT, como accesible dados los requisitos que deben cubrir para tramitarlo.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MX" dirty="0" smtClean="0">
                <a:latin typeface="Calibri" panose="020F0502020204030204" pitchFamily="34" charset="0"/>
              </a:rPr>
              <a:t>El crédito FONACOT lo han utilizado para la remodelación de su hogar, realizar celebraciones familiares (bautizo) e irse de viaje.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MX" sz="1000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MX" dirty="0" smtClean="0">
                <a:latin typeface="Calibri" panose="020F0502020204030204" pitchFamily="34" charset="0"/>
              </a:rPr>
              <a:t> Desconocen la existencia de los </a:t>
            </a:r>
            <a:r>
              <a:rPr lang="es-MX" dirty="0">
                <a:latin typeface="Calibri" panose="020F0502020204030204" pitchFamily="34" charset="0"/>
              </a:rPr>
              <a:t>diversos productos </a:t>
            </a:r>
            <a:r>
              <a:rPr lang="es-MX" dirty="0" smtClean="0">
                <a:latin typeface="Calibri" panose="020F0502020204030204" pitchFamily="34" charset="0"/>
              </a:rPr>
              <a:t>FONACOT y por tanto las características y beneficios de los mismos.</a:t>
            </a:r>
            <a:endParaRPr lang="es-MX" dirty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endParaRPr lang="es-MX" sz="1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MX" dirty="0" smtClean="0">
                <a:latin typeface="Calibri" panose="020F0502020204030204" pitchFamily="34" charset="0"/>
              </a:rPr>
              <a:t>Coinciden en que se debe disminuir el tiempo de atención porque consideran que es mucha la espera para llegar a ventanilla.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MX" sz="10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MX" dirty="0" smtClean="0">
                <a:latin typeface="Calibri" panose="020F0502020204030204" pitchFamily="34" charset="0"/>
              </a:rPr>
              <a:t>Conocen </a:t>
            </a:r>
            <a:r>
              <a:rPr lang="es-MX" dirty="0">
                <a:latin typeface="Calibri" panose="020F0502020204030204" pitchFamily="34" charset="0"/>
              </a:rPr>
              <a:t>el sistema de citas, sin embargo señalan que es muy difícil solicitarlas por la Internet y por vía telefónica (no es muy entendible la comunicación).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2 Título"/>
          <p:cNvSpPr txBox="1">
            <a:spLocks/>
          </p:cNvSpPr>
          <p:nvPr/>
        </p:nvSpPr>
        <p:spPr>
          <a:xfrm>
            <a:off x="477629" y="980728"/>
            <a:ext cx="8312179" cy="36004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2400" dirty="0" smtClean="0"/>
              <a:t>Conclusiones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445434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s-MX" dirty="0" smtClean="0">
                <a:latin typeface="+mn-lt"/>
              </a:rPr>
              <a:t>Reconocen que la atención del personal es amable y eficiente.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es-MX" sz="10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MX" dirty="0" smtClean="0">
                <a:latin typeface="+mn-lt"/>
              </a:rPr>
              <a:t>Identifican y atribuyen la tardanza del trámite, debido a la gran </a:t>
            </a:r>
            <a:r>
              <a:rPr lang="es-MX" dirty="0">
                <a:latin typeface="+mn-lt"/>
              </a:rPr>
              <a:t>demanda de solicitantes de </a:t>
            </a:r>
            <a:r>
              <a:rPr lang="es-MX" dirty="0" smtClean="0">
                <a:latin typeface="+mn-lt"/>
              </a:rPr>
              <a:t>crédito.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es-MX" sz="10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MX" dirty="0" smtClean="0">
                <a:latin typeface="+mn-lt"/>
              </a:rPr>
              <a:t>2 de los asistentes conocieron de la existencia del Crédito FONACOT, en el evento de otorgamiento masivo de crédito </a:t>
            </a:r>
            <a:r>
              <a:rPr lang="es-MX" b="1" dirty="0" smtClean="0">
                <a:latin typeface="+mn-lt"/>
              </a:rPr>
              <a:t>“Caravanas”</a:t>
            </a:r>
            <a:r>
              <a:rPr lang="es-MX" dirty="0" smtClean="0">
                <a:latin typeface="+mn-lt"/>
              </a:rPr>
              <a:t> que tuvieron lugar en el centro de la ciudad de Guadalajara.   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es-MX" sz="10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MX" dirty="0" smtClean="0">
                <a:latin typeface="+mn-lt"/>
              </a:rPr>
              <a:t>La mayoría de los trabajadores que participaron en la sesión, laboran para la empresa Flextronics y mencionaron que muchos de sus compañeros por cuestiones de tiempo no pueden tramitar el crédito FONACOT, debido a que viven en comunidades lejanas y su centro de trabajo les asigna el servicio de transporte para su traslado diario con horarios ya establecidos por ruta.</a:t>
            </a:r>
          </a:p>
        </p:txBody>
      </p:sp>
    </p:spTree>
    <p:extLst>
      <p:ext uri="{BB962C8B-B14F-4D97-AF65-F5344CB8AC3E}">
        <p14:creationId xmlns:p14="http://schemas.microsoft.com/office/powerpoint/2010/main" val="41074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5" name="1 Marcador de texto"/>
          <p:cNvSpPr txBox="1">
            <a:spLocks/>
          </p:cNvSpPr>
          <p:nvPr/>
        </p:nvSpPr>
        <p:spPr>
          <a:xfrm>
            <a:off x="785813" y="1500486"/>
            <a:ext cx="8001000" cy="47368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 dirty="0" smtClean="0"/>
              <a:t>Dando continuidad a las estrategias para tener mayor acercamiento con nuestros clientes, a efecto de eficientar nuestros procesos de originación y administración del crédito, se realizaron en la </a:t>
            </a:r>
            <a:r>
              <a:rPr lang="es-MX" sz="1600" b="1" dirty="0" smtClean="0"/>
              <a:t>Dirección Guadalajara de la Región Occidente</a:t>
            </a:r>
            <a:r>
              <a:rPr lang="es-MX" sz="1600" dirty="0" smtClean="0"/>
              <a:t> los Consejos de Clientes denominados </a:t>
            </a:r>
            <a:r>
              <a:rPr lang="es-MX" sz="1600" b="1" dirty="0" smtClean="0"/>
              <a:t>“Clientes Nuevos” </a:t>
            </a:r>
            <a:r>
              <a:rPr lang="es-MX" sz="1600" dirty="0" smtClean="0"/>
              <a:t>y </a:t>
            </a:r>
            <a:r>
              <a:rPr lang="es-MX" sz="1600" b="1" dirty="0" smtClean="0"/>
              <a:t>“Todos los Productos”</a:t>
            </a:r>
          </a:p>
          <a:p>
            <a:pPr marL="0" indent="0" algn="just">
              <a:buNone/>
            </a:pPr>
            <a:endParaRPr lang="es-MX" sz="800" strike="sngStrike" dirty="0" smtClean="0"/>
          </a:p>
          <a:p>
            <a:pPr marL="0" indent="0" algn="just">
              <a:buNone/>
            </a:pPr>
            <a:r>
              <a:rPr lang="es-MX" sz="1600" dirty="0" smtClean="0"/>
              <a:t>Aunado a las sesiones de grupo se aplicó una encuesta a los trabajadores para confirmar su conocimiento sobre la marca y productos que ofrece el Instituto.</a:t>
            </a:r>
          </a:p>
          <a:p>
            <a:pPr marL="0" indent="0" algn="just">
              <a:buNone/>
            </a:pPr>
            <a:endParaRPr lang="es-MX" sz="1000" dirty="0"/>
          </a:p>
          <a:p>
            <a:pPr lvl="0" algn="just">
              <a:buFont typeface="Arial" panose="020B0604020202020204" pitchFamily="34" charset="0"/>
              <a:buChar char="•"/>
            </a:pPr>
            <a:endParaRPr lang="es-MX" sz="800" dirty="0"/>
          </a:p>
          <a:p>
            <a:pPr marL="0" indent="0" algn="just">
              <a:buNone/>
            </a:pPr>
            <a:endParaRPr lang="es-MX" sz="1800" b="1" dirty="0" smtClean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77629" y="980728"/>
            <a:ext cx="8312179" cy="36004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2400" b="1" dirty="0" smtClean="0"/>
              <a:t>Resumen</a:t>
            </a:r>
            <a:endParaRPr lang="es-MX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955871"/>
            <a:ext cx="3793356" cy="213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 bwMode="auto">
          <a:xfrm>
            <a:off x="1751813" y="3500615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latin typeface="+mn-lt"/>
              </a:rPr>
              <a:t>Clientes Nuevos</a:t>
            </a:r>
            <a:endParaRPr lang="es-MX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72" y="3944931"/>
            <a:ext cx="3818135" cy="214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 bwMode="auto">
          <a:xfrm>
            <a:off x="5675870" y="3501008"/>
            <a:ext cx="2352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MX" b="1" dirty="0" smtClean="0">
                <a:latin typeface="+mn-lt"/>
              </a:rPr>
              <a:t>Todos los Productos</a:t>
            </a:r>
            <a:endParaRPr lang="es-MX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8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5" name="1 Marcador de texto"/>
          <p:cNvSpPr txBox="1">
            <a:spLocks/>
          </p:cNvSpPr>
          <p:nvPr/>
        </p:nvSpPr>
        <p:spPr>
          <a:xfrm>
            <a:off x="785813" y="1569425"/>
            <a:ext cx="4000500" cy="4379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Detectar </a:t>
            </a:r>
            <a:r>
              <a:rPr lang="es-MX" sz="1600" dirty="0"/>
              <a:t>a través de la sesión grupal </a:t>
            </a:r>
            <a:r>
              <a:rPr lang="es-MX" sz="1600" dirty="0" smtClean="0"/>
              <a:t>cómo </a:t>
            </a:r>
            <a:r>
              <a:rPr lang="es-MX" sz="1600" dirty="0"/>
              <a:t>es que un cliente llega a tramitar un crédito al Instituto FONACOT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1000" b="1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MX" sz="1600" dirty="0"/>
              <a:t>Conocer las preferencias sobre los medios de </a:t>
            </a:r>
            <a:r>
              <a:rPr lang="es-MX" sz="1600" dirty="0" smtClean="0"/>
              <a:t>comunicación </a:t>
            </a:r>
            <a:r>
              <a:rPr lang="es-MX" sz="1600" dirty="0"/>
              <a:t>que más impactan a los </a:t>
            </a:r>
            <a:r>
              <a:rPr lang="es-MX" sz="1600" dirty="0" smtClean="0"/>
              <a:t>trabajadores afiliados.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MX" sz="1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MX" sz="1600" dirty="0"/>
              <a:t>Identificar </a:t>
            </a:r>
            <a:r>
              <a:rPr lang="es-MX" sz="1600" dirty="0" smtClean="0"/>
              <a:t>cómo </a:t>
            </a:r>
            <a:r>
              <a:rPr lang="es-MX" sz="1600" dirty="0"/>
              <a:t>es la difusión de los productos por parte de los analistas de </a:t>
            </a:r>
            <a:r>
              <a:rPr lang="es-MX" sz="1600" dirty="0" smtClean="0"/>
              <a:t>crédito.</a:t>
            </a:r>
            <a:endParaRPr lang="es-MX" sz="1600" dirty="0"/>
          </a:p>
          <a:p>
            <a:pPr lvl="0" algn="just">
              <a:buFont typeface="Arial" panose="020B0604020202020204" pitchFamily="34" charset="0"/>
              <a:buChar char="•"/>
            </a:pPr>
            <a:endParaRPr lang="es-MX" sz="1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MX" sz="1600" dirty="0"/>
              <a:t>Detectar </a:t>
            </a:r>
            <a:r>
              <a:rPr lang="es-MX" sz="1600" dirty="0" smtClean="0"/>
              <a:t>por qué los clientes </a:t>
            </a:r>
            <a:r>
              <a:rPr lang="es-MX" sz="1600" dirty="0"/>
              <a:t>n</a:t>
            </a:r>
            <a:r>
              <a:rPr lang="es-MX" sz="1600" dirty="0" smtClean="0"/>
              <a:t>uevos  deciden tramitar  el crédito FONACOT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s-MX" sz="1000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Detectar por qué un cliente recurrente decide volver a tramitar el crédito</a:t>
            </a:r>
            <a:endParaRPr lang="es-MX" sz="1600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477629" y="980728"/>
            <a:ext cx="8312179" cy="36004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sz="2400" b="1" dirty="0" smtClean="0"/>
              <a:t>Objetivos</a:t>
            </a:r>
            <a:endParaRPr lang="es-MX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8643"/>
            <a:ext cx="4248472" cy="327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72408" cy="21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621645" y="1783060"/>
            <a:ext cx="3806339" cy="13288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De un total de </a:t>
            </a:r>
            <a:r>
              <a:rPr lang="es-MX" sz="1600" dirty="0" smtClean="0">
                <a:solidFill>
                  <a:srgbClr val="FF0000"/>
                </a:solidFill>
              </a:rPr>
              <a:t>48 trabajadores </a:t>
            </a:r>
            <a:r>
              <a:rPr lang="es-MX" sz="1600" dirty="0" smtClean="0"/>
              <a:t>“Nuevos” contactados vía telefónica e interesados para realizar la sesión de grupo, llegaron 8, de los cuales el 62%  fueron Mujeres.</a:t>
            </a:r>
            <a:endParaRPr lang="es-MX" sz="1600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4716016" y="2924944"/>
            <a:ext cx="3806339" cy="11572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Con respecto a; </a:t>
            </a:r>
            <a:r>
              <a:rPr lang="es-MX" sz="1600" b="1" dirty="0" smtClean="0"/>
              <a:t>¿Por qué los clientes decidieron contratar el crédito FONACOT?</a:t>
            </a:r>
            <a:r>
              <a:rPr lang="es-MX" sz="1600" dirty="0" smtClean="0"/>
              <a:t> </a:t>
            </a:r>
            <a:r>
              <a:rPr lang="es-MX" sz="1600" dirty="0"/>
              <a:t>Mencionaron como el motivo </a:t>
            </a:r>
            <a:r>
              <a:rPr lang="es-MX" sz="1600" dirty="0" smtClean="0"/>
              <a:t>principal, la facilidad de pago </a:t>
            </a:r>
            <a:r>
              <a:rPr lang="es-MX" sz="1600" dirty="0" smtClean="0">
                <a:solidFill>
                  <a:srgbClr val="FF0000"/>
                </a:solidFill>
              </a:rPr>
              <a:t>porcentajes no cantidades</a:t>
            </a:r>
            <a:endParaRPr lang="es-MX" sz="160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4608004" y="1628800"/>
            <a:ext cx="3915109" cy="129614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/>
              <a:t>Los </a:t>
            </a:r>
            <a:r>
              <a:rPr lang="es-MX" sz="1600" b="1" dirty="0" smtClean="0"/>
              <a:t>Clientes Nuevos</a:t>
            </a:r>
            <a:r>
              <a:rPr lang="es-MX" sz="1600" dirty="0" smtClean="0"/>
              <a:t> en general, se enteraron de la existencia del Crédito FONACOT por recomendación de sus familiares, compañeros de trabajo y por su empresa.</a:t>
            </a:r>
            <a:endParaRPr lang="es-MX" sz="1600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611560" y="1124744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MX" b="1" dirty="0" smtClean="0">
                <a:latin typeface="+mn-lt"/>
              </a:rPr>
              <a:t>Decisión y Conocimiento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67236"/>
            <a:ext cx="3424440" cy="22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1125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621645" y="1556792"/>
            <a:ext cx="3806339" cy="259981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 smtClean="0"/>
              <a:t>¿Cómo obtenían financiamiento antes de tramitar el crédito FONACOT?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>
                <a:solidFill>
                  <a:srgbClr val="FF0000"/>
                </a:solidFill>
              </a:rPr>
              <a:t>4 de los clientes nuevos mencionaron, que se financiaban a través de tandas o recurrían a sus ahorros, 3 solicitaba préstamos con sus conocidos o sus familiares (Prestamista y Caja Popular) y el resto menciono trabajar tiempo extra con lo cual no necesitaba pedir crédito.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4798109" y="1268760"/>
            <a:ext cx="3806339" cy="60872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b="1" dirty="0"/>
              <a:t> ¿Cuánto tiempo le dedicó al trámite de su Crédito? (total)</a:t>
            </a:r>
          </a:p>
        </p:txBody>
      </p:sp>
      <p:sp>
        <p:nvSpPr>
          <p:cNvPr id="11" name="10 CuadroTexto"/>
          <p:cNvSpPr txBox="1"/>
          <p:nvPr/>
        </p:nvSpPr>
        <p:spPr bwMode="auto">
          <a:xfrm>
            <a:off x="611560" y="1052736"/>
            <a:ext cx="3816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MX" b="1" dirty="0" smtClean="0">
                <a:latin typeface="+mn-lt"/>
              </a:rPr>
              <a:t>Medios de Financiamiento </a:t>
            </a:r>
          </a:p>
        </p:txBody>
      </p:sp>
      <p:sp>
        <p:nvSpPr>
          <p:cNvPr id="14" name="2 Título"/>
          <p:cNvSpPr txBox="1">
            <a:spLocks/>
          </p:cNvSpPr>
          <p:nvPr/>
        </p:nvSpPr>
        <p:spPr>
          <a:xfrm>
            <a:off x="4799899" y="2204864"/>
            <a:ext cx="3806339" cy="295232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Con respecto al tiempo que  le dedicaron a tramitar su crédito, la gran mayoría señal</a:t>
            </a:r>
            <a:r>
              <a:rPr lang="es-MX" sz="1600" dirty="0" smtClean="0">
                <a:solidFill>
                  <a:srgbClr val="FF0000"/>
                </a:solidFill>
              </a:rPr>
              <a:t>ó</a:t>
            </a:r>
            <a:r>
              <a:rPr lang="es-MX" sz="1600" dirty="0" smtClean="0"/>
              <a:t> que es muy rápido cuando acuden con la documentación completa.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Reconocen la disponibilidad del personal de la oficina para atenderlos cuando tienen que regresar por la falta de algún recibo de nómina o comprobante de domicilio de fecha reciente.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/>
              <a:t>Denotan satisfacción con el servicio. </a:t>
            </a:r>
          </a:p>
        </p:txBody>
      </p:sp>
    </p:spTree>
    <p:extLst>
      <p:ext uri="{BB962C8B-B14F-4D97-AF65-F5344CB8AC3E}">
        <p14:creationId xmlns:p14="http://schemas.microsoft.com/office/powerpoint/2010/main" val="27968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74217" y="1268760"/>
            <a:ext cx="3806339" cy="36004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b="1" dirty="0"/>
              <a:t>¿Qué producto FONACOT </a:t>
            </a:r>
            <a:r>
              <a:rPr lang="es-MX" sz="1600" b="1" dirty="0" smtClean="0"/>
              <a:t>tramitó?</a:t>
            </a:r>
            <a:endParaRPr lang="es-MX" sz="1600" b="1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705971" y="4509120"/>
            <a:ext cx="3774585" cy="93610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Del total de los asistentes a la sesión y encuestados; 7 obtuvieron el crédito en efectivo y solo 1 adquirió el Crédito Mujer FONACOT.</a:t>
            </a:r>
            <a:endParaRPr lang="es-MX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2" y="1815644"/>
            <a:ext cx="3420759" cy="224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4716016" y="1844823"/>
            <a:ext cx="3816424" cy="2880321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/>
              <a:t>De los participantes en el Consejo de Clientes </a:t>
            </a:r>
            <a:r>
              <a:rPr lang="es-MX" sz="1600" b="1" dirty="0" smtClean="0"/>
              <a:t>“Nuevos” </a:t>
            </a:r>
            <a:r>
              <a:rPr lang="es-MX" sz="1600" dirty="0" smtClean="0"/>
              <a:t>sólo a 1, le dieron la opción de elegir el plazo de su crédito con base en su antigüedad  y capacidad de pago.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dirty="0" smtClean="0"/>
              <a:t>A ninguno de los asistentes les informaron las características y beneficios de los diferentes productos que maneja el Instituto FONACOT</a:t>
            </a: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831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11561" y="980728"/>
            <a:ext cx="7992888" cy="43204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2000" b="1" dirty="0" smtClean="0"/>
              <a:t>Conclusiones </a:t>
            </a:r>
            <a:endParaRPr lang="es-MX" sz="2000" b="1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611561" y="1484784"/>
            <a:ext cx="8136903" cy="468052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buFont typeface="+mj-lt"/>
              <a:buAutoNum type="arabicParenR"/>
            </a:pPr>
            <a:r>
              <a:rPr lang="es-MX" sz="1600" dirty="0" smtClean="0"/>
              <a:t>Los clientes </a:t>
            </a:r>
            <a:r>
              <a:rPr lang="es-MX" sz="1600" b="1" dirty="0" smtClean="0"/>
              <a:t>“Nuevos”</a:t>
            </a:r>
            <a:r>
              <a:rPr lang="es-MX" sz="1600" dirty="0" smtClean="0"/>
              <a:t> refieren como medio de comunicación más efectivo; las Redes Sociales (Internet, Facebook y WhatsApp) para mantenerse informados a través de una computadora o teléfono.</a:t>
            </a:r>
          </a:p>
          <a:p>
            <a:pPr marL="342900" indent="-342900" algn="just">
              <a:buFont typeface="+mj-lt"/>
              <a:buAutoNum type="arabicParenR"/>
            </a:pPr>
            <a:endParaRPr lang="es-MX" sz="1000" dirty="0"/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 smtClean="0"/>
              <a:t>Perciben el Crédito FONACOT como la mejor opción de financiamiento en su localidad, por encima de las tarjetas bancarias, la </a:t>
            </a:r>
            <a:r>
              <a:rPr lang="es-MX" sz="1600" dirty="0" smtClean="0">
                <a:solidFill>
                  <a:srgbClr val="FF0000"/>
                </a:solidFill>
              </a:rPr>
              <a:t>usura</a:t>
            </a:r>
            <a:r>
              <a:rPr lang="es-MX" sz="1600" dirty="0" smtClean="0"/>
              <a:t> (prestamistas) y los préstamos que otorga Caja Popular. </a:t>
            </a:r>
          </a:p>
          <a:p>
            <a:pPr marL="342900" indent="-342900" algn="just">
              <a:buFont typeface="+mj-lt"/>
              <a:buAutoNum type="arabicParenR"/>
            </a:pPr>
            <a:endParaRPr lang="es-MX" sz="1000" dirty="0"/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/>
              <a:t>Consideran </a:t>
            </a:r>
            <a:r>
              <a:rPr lang="es-MX" sz="1600" dirty="0" smtClean="0"/>
              <a:t>en general que existe buena organización en la oficina ya que al revisar sus documentos los canalizan rápidamente a una ventanilla para ser atendidos.</a:t>
            </a:r>
          </a:p>
          <a:p>
            <a:pPr marL="342900" indent="-342900" algn="just">
              <a:buFont typeface="+mj-lt"/>
              <a:buAutoNum type="arabicParenR"/>
            </a:pPr>
            <a:endParaRPr lang="es-MX" sz="1000" dirty="0"/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 smtClean="0"/>
              <a:t>Atribuyen la tardanza del trámite a que por desconocimiento no llevan su documentación completa y tienen que dar dos vueltas.</a:t>
            </a:r>
          </a:p>
          <a:p>
            <a:pPr marL="342900" indent="-342900" algn="just">
              <a:buFont typeface="+mj-lt"/>
              <a:buAutoNum type="arabicParenR"/>
            </a:pPr>
            <a:endParaRPr lang="es-MX" sz="10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 smtClean="0"/>
              <a:t>Reconocen que el personal de la Dirección FONACOT visita sus centros de trabajo para promover el crédito </a:t>
            </a:r>
            <a:endParaRPr lang="es-MX" sz="1600" dirty="0"/>
          </a:p>
          <a:p>
            <a:pPr marL="342900" indent="-342900" algn="just">
              <a:buFont typeface="+mj-lt"/>
              <a:buAutoNum type="arabicParenR"/>
            </a:pPr>
            <a:endParaRPr lang="es-MX" sz="10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es-MX" sz="1600" dirty="0"/>
              <a:t>Desconocen que existe la página de la Internet, donde ellos pueden </a:t>
            </a:r>
            <a:r>
              <a:rPr lang="es-MX" sz="1600" dirty="0" smtClean="0"/>
              <a:t>consultar </a:t>
            </a:r>
            <a:r>
              <a:rPr lang="es-MX" sz="1600" dirty="0"/>
              <a:t>los requisitos, documentos, su saldo deudor  y realizar su pre afiliación para tramitar otro </a:t>
            </a:r>
            <a:r>
              <a:rPr lang="es-MX" sz="1600" dirty="0" smtClean="0"/>
              <a:t>crédito</a:t>
            </a:r>
            <a:r>
              <a:rPr lang="es-MX" sz="1600" dirty="0"/>
              <a:t> </a:t>
            </a:r>
            <a:r>
              <a:rPr lang="es-MX" sz="1600" dirty="0" smtClean="0"/>
              <a:t>o conocer las diferentes opciones del crédito FONACOT.</a:t>
            </a:r>
            <a:endParaRPr lang="es-MX" sz="1600" dirty="0"/>
          </a:p>
          <a:p>
            <a:pPr marL="342900" indent="-342900" algn="just">
              <a:buFont typeface="+mj-lt"/>
              <a:buAutoNum type="arabicParenR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88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Subtítulo"/>
          <p:cNvSpPr>
            <a:spLocks noGrp="1"/>
          </p:cNvSpPr>
          <p:nvPr>
            <p:ph type="subTitle" idx="1"/>
          </p:nvPr>
        </p:nvSpPr>
        <p:spPr>
          <a:xfrm>
            <a:off x="6588224" y="5373216"/>
            <a:ext cx="1984306" cy="360040"/>
          </a:xfrm>
        </p:spPr>
        <p:txBody>
          <a:bodyPr rtlCol="0" anchor="ctr">
            <a:noAutofit/>
          </a:bodyPr>
          <a:lstStyle/>
          <a:p>
            <a:pPr algn="r" eaLnBrk="1" hangingPunct="1"/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marzo 2018</a:t>
            </a:r>
          </a:p>
        </p:txBody>
      </p:sp>
      <p:sp>
        <p:nvSpPr>
          <p:cNvPr id="5" name="1 Título"/>
          <p:cNvSpPr txBox="1">
            <a:spLocks noGrp="1"/>
          </p:cNvSpPr>
          <p:nvPr>
            <p:ph type="ctrTitle"/>
          </p:nvPr>
        </p:nvSpPr>
        <p:spPr>
          <a:xfrm>
            <a:off x="685800" y="2671763"/>
            <a:ext cx="7772400" cy="914400"/>
          </a:xfrm>
          <a:prstGeom prst="rect">
            <a:avLst/>
          </a:prstGeom>
        </p:spPr>
        <p:txBody>
          <a:bodyPr/>
          <a:lstStyle/>
          <a:p>
            <a:pPr lvl="0" defTabSz="457200" eaLnBrk="1" hangingPunct="1">
              <a:lnSpc>
                <a:spcPct val="80000"/>
              </a:lnSpc>
              <a:defRPr/>
            </a:pPr>
            <a:r>
              <a:rPr lang="es-MX" sz="3600" dirty="0" smtClean="0">
                <a:solidFill>
                  <a:srgbClr val="B2183C"/>
                </a:solidFill>
              </a:rPr>
              <a:t>Consejo de Clientes</a:t>
            </a:r>
            <a:br>
              <a:rPr lang="es-MX" sz="3600" dirty="0" smtClean="0">
                <a:solidFill>
                  <a:srgbClr val="B2183C"/>
                </a:solidFill>
              </a:rPr>
            </a:br>
            <a:r>
              <a:rPr lang="es-MX" sz="3600" dirty="0" smtClean="0">
                <a:solidFill>
                  <a:srgbClr val="B2183C"/>
                </a:solidFill>
              </a:rPr>
              <a:t>Productos </a:t>
            </a:r>
            <a:endParaRPr lang="es-MX" sz="3600" dirty="0">
              <a:solidFill>
                <a:srgbClr val="B2183C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95443" y="3882752"/>
            <a:ext cx="7772400" cy="3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hangingPunct="1">
              <a:lnSpc>
                <a:spcPct val="80000"/>
              </a:lnSpc>
              <a:defRPr/>
            </a:pPr>
            <a:r>
              <a:rPr lang="es-MX" sz="2400" dirty="0" smtClean="0">
                <a:solidFill>
                  <a:srgbClr val="B2183C"/>
                </a:solidFill>
              </a:rPr>
              <a:t>Dirección Guadalajara</a:t>
            </a:r>
            <a:endParaRPr lang="es-MX" sz="2400" dirty="0">
              <a:solidFill>
                <a:srgbClr val="B218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0A231-4CD6-4D94-AF60-33A6D5C788D9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621645" y="1772816"/>
            <a:ext cx="3806339" cy="424847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El Consejo de Clientes denominado </a:t>
            </a:r>
            <a:r>
              <a:rPr lang="es-MX" sz="1600" b="1" dirty="0" smtClean="0"/>
              <a:t>“Productos” </a:t>
            </a:r>
            <a:r>
              <a:rPr lang="es-MX" sz="1600" dirty="0" smtClean="0"/>
              <a:t>para detectar el grado de conocimiento que tienen nuestros clientes sobre los productos que actualmente ofrece el Instituto FONACOT, se </a:t>
            </a:r>
            <a:r>
              <a:rPr lang="es-MX" sz="1600" dirty="0" smtClean="0"/>
              <a:t>realizó </a:t>
            </a:r>
            <a:r>
              <a:rPr lang="es-MX" sz="1600" dirty="0" smtClean="0"/>
              <a:t>con 7 trabajadores contactados vía telefónica de los cuales 6 manifestaron ser clientes recurrentes.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/>
              <a:t>5</a:t>
            </a:r>
            <a:r>
              <a:rPr lang="es-MX" sz="1600" dirty="0" smtClean="0"/>
              <a:t> de los asistentes se enteraron de la existencia del crédito por medio de su empresa que les indico tenían derecho al crédito.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/>
              <a:t>2</a:t>
            </a:r>
            <a:r>
              <a:rPr lang="es-MX" sz="1600" dirty="0" smtClean="0"/>
              <a:t> se enteraron por medio de las Caravanas FONACOT, celebradas en su Estado.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4798109" y="1740158"/>
            <a:ext cx="3806339" cy="7527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Con respecto a; </a:t>
            </a:r>
            <a:r>
              <a:rPr lang="es-MX" sz="1600" b="1" dirty="0"/>
              <a:t>¿Cuánto tiempo </a:t>
            </a:r>
            <a:r>
              <a:rPr lang="es-MX" sz="1600" b="1" dirty="0" smtClean="0"/>
              <a:t>tienen </a:t>
            </a:r>
            <a:r>
              <a:rPr lang="es-MX" sz="1600" b="1" dirty="0"/>
              <a:t>utilizando el Crédito FONACOT? </a:t>
            </a:r>
            <a:r>
              <a:rPr lang="es-MX" sz="1600" dirty="0" smtClean="0"/>
              <a:t> Mencionaron:</a:t>
            </a:r>
            <a:endParaRPr lang="es-MX" sz="160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4798867" y="4869160"/>
            <a:ext cx="3806339" cy="129614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sz="1600" dirty="0" smtClean="0"/>
              <a:t>La mayoría </a:t>
            </a:r>
            <a:r>
              <a:rPr lang="es-MX" sz="1600" dirty="0" smtClean="0"/>
              <a:t>señaló </a:t>
            </a:r>
            <a:r>
              <a:rPr lang="es-MX" sz="1600" dirty="0" smtClean="0"/>
              <a:t>tener aproximadamente 2 años utilizando el crédito, es decir que en promedio lo han tramitado en 2 ocasiones y en algunos casos están próximos a liquidar su crédito vigente y volverlo a solicitar</a:t>
            </a:r>
            <a:endParaRPr lang="es-MX" sz="1600" dirty="0"/>
          </a:p>
        </p:txBody>
      </p:sp>
      <p:sp>
        <p:nvSpPr>
          <p:cNvPr id="2" name="1 CuadroTexto"/>
          <p:cNvSpPr txBox="1"/>
          <p:nvPr/>
        </p:nvSpPr>
        <p:spPr bwMode="auto">
          <a:xfrm>
            <a:off x="611560" y="1124744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MX" b="1" dirty="0" smtClean="0">
                <a:latin typeface="+mn-lt"/>
              </a:rPr>
              <a:t>Decisión y Conocimiento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29075" cy="23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 eaLnBrk="1" hangingPunct="1">
          <a:defRPr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56292</TotalTime>
  <Words>1477</Words>
  <Application>Microsoft Office PowerPoint</Application>
  <PresentationFormat>Presentación en pantalla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Diseño personalizado</vt:lpstr>
      <vt:lpstr>Tema1</vt:lpstr>
      <vt:lpstr>Consejo de Clientes Nuevos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Consejo de Clientes Productos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WarezMaster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Financiamiento Infonacot 2013</dc:title>
  <dc:creator>Ricardo Beltran Montiel</dc:creator>
  <cp:lastModifiedBy>Ma. Lorena Gutiérrez Escoffie</cp:lastModifiedBy>
  <cp:revision>2530</cp:revision>
  <cp:lastPrinted>2017-01-17T16:57:22Z</cp:lastPrinted>
  <dcterms:created xsi:type="dcterms:W3CDTF">2012-12-11T21:18:10Z</dcterms:created>
  <dcterms:modified xsi:type="dcterms:W3CDTF">2018-04-06T18:18:13Z</dcterms:modified>
</cp:coreProperties>
</file>