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857" r:id="rId3"/>
  </p:sldMasterIdLst>
  <p:notesMasterIdLst>
    <p:notesMasterId r:id="rId19"/>
  </p:notesMasterIdLst>
  <p:handoutMasterIdLst>
    <p:handoutMasterId r:id="rId20"/>
  </p:handoutMasterIdLst>
  <p:sldIdLst>
    <p:sldId id="414" r:id="rId4"/>
    <p:sldId id="426" r:id="rId5"/>
    <p:sldId id="448" r:id="rId6"/>
    <p:sldId id="427" r:id="rId7"/>
    <p:sldId id="428" r:id="rId8"/>
    <p:sldId id="439" r:id="rId9"/>
    <p:sldId id="441" r:id="rId10"/>
    <p:sldId id="442" r:id="rId11"/>
    <p:sldId id="435" r:id="rId12"/>
    <p:sldId id="443" r:id="rId13"/>
    <p:sldId id="444" r:id="rId14"/>
    <p:sldId id="445" r:id="rId15"/>
    <p:sldId id="447" r:id="rId16"/>
    <p:sldId id="449" r:id="rId17"/>
    <p:sldId id="446" r:id="rId18"/>
  </p:sldIdLst>
  <p:sldSz cx="9144000" cy="6858000" type="screen4x3"/>
  <p:notesSz cx="6950075" cy="92360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81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9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6" autoAdjust="0"/>
    <p:restoredTop sz="98618" autoAdjust="0"/>
  </p:normalViewPr>
  <p:slideViewPr>
    <p:cSldViewPr showGuides="1">
      <p:cViewPr>
        <p:scale>
          <a:sx n="80" d="100"/>
          <a:sy n="80" d="100"/>
        </p:scale>
        <p:origin x="-1440" y="-240"/>
      </p:cViewPr>
      <p:guideLst>
        <p:guide orient="horz" pos="981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-3168" y="-91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2%20Febrero\Monterrey\Copia%20de%20Encuestas%20Monterrey%20Feb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2%20Febrero\Monterrey\Copia%20de%20Encuestas%20Monterrey%20Feb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2%20Febrero\Monterrey\Copia%20de%20Encuestas%20Monterrey%20Feb2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2%20Febrero\Monterrey\Copia%20de%20Encuestas%20Monterrey%20Feb2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2%20Febrero\Monterrey\Copia%20de%20Encuestas%20Monterrey%20Feb2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2%20Febrero\Monterrey\Copia%20de%20Encuestas%20Monterrey%20Feb2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2%20Febrero\Monterrey\Copia%20de%20Encuestas%20Monterrey%20Feb2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2%20Febrero\Monterrey\Copia%20de%20Encuestas%20Monterrey%20Feb2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2%20Febrero\Monterrey\Copia%20de%20Encuestas%20Monterrey%20Feb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Productos!$A$12</c:f>
              <c:strCache>
                <c:ptCount val="1"/>
                <c:pt idx="0">
                  <c:v>Edad</c:v>
                </c:pt>
              </c:strCache>
            </c:strRef>
          </c:tx>
          <c:dLbls>
            <c:txPr>
              <a:bodyPr/>
              <a:lstStyle/>
              <a:p>
                <a:pPr>
                  <a:defRPr sz="900" b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Productos!$A$13:$A$16</c:f>
              <c:strCache>
                <c:ptCount val="4"/>
                <c:pt idx="0">
                  <c:v>De 25 a 30</c:v>
                </c:pt>
                <c:pt idx="1">
                  <c:v>De 31 a 40</c:v>
                </c:pt>
                <c:pt idx="2">
                  <c:v>De 41 a 50</c:v>
                </c:pt>
                <c:pt idx="3">
                  <c:v>Más de 50</c:v>
                </c:pt>
              </c:strCache>
            </c:strRef>
          </c:cat>
          <c:val>
            <c:numRef>
              <c:f>Productos!$B$13:$B$16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120844269466317"/>
          <c:y val="0.38270013123359581"/>
          <c:w val="0.1943471128608924"/>
          <c:h val="0.34302566345873431"/>
        </c:manualLayout>
      </c:layout>
      <c:overlay val="0"/>
      <c:txPr>
        <a:bodyPr/>
        <a:lstStyle/>
        <a:p>
          <a:pPr>
            <a:defRPr sz="900"/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619444444444446"/>
          <c:y val="0.1388888888888889"/>
        </c:manualLayout>
      </c:layout>
      <c:overlay val="0"/>
      <c:txPr>
        <a:bodyPr/>
        <a:lstStyle/>
        <a:p>
          <a:pPr>
            <a:defRPr sz="1100"/>
          </a:pPr>
          <a:endParaRPr lang="es-MX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Productos!$E$12</c:f>
              <c:strCache>
                <c:ptCount val="1"/>
                <c:pt idx="0">
                  <c:v>Tipo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Productos!$E$13:$E$14</c:f>
              <c:strCache>
                <c:ptCount val="2"/>
                <c:pt idx="0">
                  <c:v>Nuevo</c:v>
                </c:pt>
                <c:pt idx="1">
                  <c:v>Recurrente</c:v>
                </c:pt>
              </c:strCache>
            </c:strRef>
          </c:cat>
          <c:val>
            <c:numRef>
              <c:f>Productos!$F$13:$F$14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415288713910757"/>
          <c:y val="0.46845654709827939"/>
          <c:w val="0.19195822397200349"/>
          <c:h val="0.1715128317293671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Productos!$E$27</c:f>
              <c:strCache>
                <c:ptCount val="1"/>
                <c:pt idx="0">
                  <c:v>Antes de Fonacot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Productos!$E$28:$E$30</c:f>
              <c:strCache>
                <c:ptCount val="3"/>
                <c:pt idx="0">
                  <c:v>Créditos de nómina</c:v>
                </c:pt>
                <c:pt idx="1">
                  <c:v>Préstamos con amigos o familiares</c:v>
                </c:pt>
                <c:pt idx="2">
                  <c:v>Tandas / Ahorros</c:v>
                </c:pt>
              </c:strCache>
            </c:strRef>
          </c:cat>
          <c:val>
            <c:numRef>
              <c:f>Productos!$F$28:$F$30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517497812773407"/>
          <c:y val="0.35600211431904349"/>
          <c:w val="0.37871391076115485"/>
          <c:h val="0.47512540099154271"/>
        </c:manualLayout>
      </c:layout>
      <c:overlay val="0"/>
      <c:txPr>
        <a:bodyPr/>
        <a:lstStyle/>
        <a:p>
          <a:pPr>
            <a:defRPr sz="900"/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es-MX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Productos!$I$20</c:f>
              <c:strCache>
                <c:ptCount val="1"/>
                <c:pt idx="0">
                  <c:v>Tiempo de trámite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Productos!$I$21:$I$22</c:f>
              <c:strCache>
                <c:ptCount val="2"/>
                <c:pt idx="0">
                  <c:v>De 20 a 30 minutos</c:v>
                </c:pt>
                <c:pt idx="1">
                  <c:v>De 30 a 45 minutos</c:v>
                </c:pt>
              </c:strCache>
            </c:strRef>
          </c:cat>
          <c:val>
            <c:numRef>
              <c:f>Productos!$K$21:$K$22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541568"/>
        <c:axId val="33046528"/>
        <c:axId val="0"/>
      </c:bar3DChart>
      <c:catAx>
        <c:axId val="82541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33046528"/>
        <c:crosses val="autoZero"/>
        <c:auto val="1"/>
        <c:lblAlgn val="ctr"/>
        <c:lblOffset val="100"/>
        <c:noMultiLvlLbl val="0"/>
      </c:catAx>
      <c:valAx>
        <c:axId val="330465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25415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es-MX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Productos!$M$14</c:f>
              <c:strCache>
                <c:ptCount val="1"/>
                <c:pt idx="0">
                  <c:v>Sugerencias para Mejorar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Productos!$M$15:$M$18</c:f>
              <c:strCache>
                <c:ptCount val="4"/>
                <c:pt idx="0">
                  <c:v>Abrir más sucursales</c:v>
                </c:pt>
                <c:pt idx="1">
                  <c:v>Mejorar tiempo de trámite</c:v>
                </c:pt>
                <c:pt idx="2">
                  <c:v>Mejorar servicio al cliente</c:v>
                </c:pt>
                <c:pt idx="3">
                  <c:v>Recibir Promociones</c:v>
                </c:pt>
              </c:strCache>
            </c:strRef>
          </c:cat>
          <c:val>
            <c:numRef>
              <c:f>Productos!$O$15:$O$18</c:f>
              <c:numCache>
                <c:formatCode>0%</c:formatCode>
                <c:ptCount val="4"/>
                <c:pt idx="0">
                  <c:v>0.2857142857142857</c:v>
                </c:pt>
                <c:pt idx="1">
                  <c:v>0.14285714285714285</c:v>
                </c:pt>
                <c:pt idx="2">
                  <c:v>0.42857142857142855</c:v>
                </c:pt>
                <c:pt idx="3">
                  <c:v>0.14285714285714285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374720"/>
        <c:axId val="119363776"/>
        <c:axId val="0"/>
      </c:bar3DChart>
      <c:catAx>
        <c:axId val="113374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19363776"/>
        <c:crosses val="autoZero"/>
        <c:auto val="1"/>
        <c:lblAlgn val="ctr"/>
        <c:lblOffset val="100"/>
        <c:noMultiLvlLbl val="0"/>
      </c:catAx>
      <c:valAx>
        <c:axId val="1193637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337472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4959877093147136"/>
          <c:y val="0.15567604380845571"/>
          <c:w val="0.41173981313406899"/>
          <c:h val="0.76788718353444507"/>
        </c:manualLayout>
      </c:layout>
      <c:doughnutChart>
        <c:varyColors val="1"/>
        <c:ser>
          <c:idx val="0"/>
          <c:order val="0"/>
          <c:tx>
            <c:strRef>
              <c:f>Jóvenes!$A$12</c:f>
              <c:strCache>
                <c:ptCount val="1"/>
                <c:pt idx="0">
                  <c:v>Tipo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Jóvenes!$A$13:$A$14</c:f>
              <c:strCache>
                <c:ptCount val="2"/>
                <c:pt idx="0">
                  <c:v>Nuevo</c:v>
                </c:pt>
                <c:pt idx="1">
                  <c:v>Recurrente</c:v>
                </c:pt>
              </c:strCache>
            </c:strRef>
          </c:cat>
          <c:val>
            <c:numRef>
              <c:f>Jóvenes!$B$13:$B$14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304177602799649"/>
          <c:y val="0.45919728783902014"/>
          <c:w val="0.19195822397200349"/>
          <c:h val="0.1715128317293671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Jóvenes!$A$21</c:f>
              <c:strCache>
                <c:ptCount val="1"/>
                <c:pt idx="0">
                  <c:v>Antigüedad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Jóvenes!$A$22:$A$24</c:f>
              <c:strCache>
                <c:ptCount val="3"/>
                <c:pt idx="0">
                  <c:v>Cliente Nuevo</c:v>
                </c:pt>
                <c:pt idx="1">
                  <c:v>6 Meses a 2 años</c:v>
                </c:pt>
                <c:pt idx="2">
                  <c:v>De 2 a 5 años</c:v>
                </c:pt>
              </c:strCache>
            </c:strRef>
          </c:cat>
          <c:val>
            <c:numRef>
              <c:f>Jóvenes!$B$22:$B$24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776399825021875"/>
          <c:y val="0.38854111986001749"/>
          <c:w val="0.27445822397200348"/>
          <c:h val="0.2572692475940507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Jóvenes!$I$21</c:f>
              <c:strCache>
                <c:ptCount val="1"/>
                <c:pt idx="0">
                  <c:v>Atención y Amabilidad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Jóvenes!$I$22:$I$23</c:f>
              <c:strCache>
                <c:ptCount val="2"/>
                <c:pt idx="0">
                  <c:v>Excelente</c:v>
                </c:pt>
                <c:pt idx="1">
                  <c:v>Buena</c:v>
                </c:pt>
              </c:strCache>
            </c:strRef>
          </c:cat>
          <c:val>
            <c:numRef>
              <c:f>Jóvenes!$J$22:$J$23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201399825021867"/>
          <c:y val="0.47308617672790904"/>
          <c:w val="0.17409711286089238"/>
          <c:h val="0.1715128317293671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es-MX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Jóvenes!$I$13</c:f>
              <c:strCache>
                <c:ptCount val="1"/>
                <c:pt idx="0">
                  <c:v>Tiempo de trámite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Jóvenes!$I$14:$I$15</c:f>
              <c:strCache>
                <c:ptCount val="2"/>
                <c:pt idx="0">
                  <c:v>20 a 30 minutos</c:v>
                </c:pt>
                <c:pt idx="1">
                  <c:v>30 a 45 minutos</c:v>
                </c:pt>
              </c:strCache>
            </c:strRef>
          </c:cat>
          <c:val>
            <c:numRef>
              <c:f>Jóvenes!$K$14:$K$15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587200"/>
        <c:axId val="33047680"/>
        <c:axId val="0"/>
      </c:bar3DChart>
      <c:catAx>
        <c:axId val="73587200"/>
        <c:scaling>
          <c:orientation val="minMax"/>
        </c:scaling>
        <c:delete val="0"/>
        <c:axPos val="b"/>
        <c:majorTickMark val="out"/>
        <c:minorTickMark val="none"/>
        <c:tickLblPos val="nextTo"/>
        <c:crossAx val="33047680"/>
        <c:crosses val="autoZero"/>
        <c:auto val="1"/>
        <c:lblAlgn val="ctr"/>
        <c:lblOffset val="100"/>
        <c:noMultiLvlLbl val="0"/>
      </c:catAx>
      <c:valAx>
        <c:axId val="330476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358720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E131B-0EC0-4C23-8848-E68A841BD117}" type="doc">
      <dgm:prSet loTypeId="urn:microsoft.com/office/officeart/2008/layout/PictureAccen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425E4764-0A13-426A-8E73-6A21F257F036}">
      <dgm:prSet phldrT="[Texto]" custT="1"/>
      <dgm:spPr/>
      <dgm:t>
        <a:bodyPr/>
        <a:lstStyle/>
        <a:p>
          <a:r>
            <a:rPr lang="es-MX" sz="1400" b="1" dirty="0" smtClean="0">
              <a:latin typeface="Soberana Sans" pitchFamily="50" charset="0"/>
            </a:rPr>
            <a:t>9 </a:t>
          </a:r>
          <a:r>
            <a:rPr lang="es-MX" sz="1400" b="1" dirty="0" smtClean="0">
              <a:latin typeface="Soberana Sans" pitchFamily="50" charset="0"/>
            </a:rPr>
            <a:t>Personas</a:t>
          </a:r>
          <a:endParaRPr lang="es-MX" sz="1400" b="1" dirty="0">
            <a:latin typeface="Soberana Sans" pitchFamily="50" charset="0"/>
          </a:endParaRPr>
        </a:p>
      </dgm:t>
    </dgm:pt>
    <dgm:pt modelId="{5DF54FF0-D3E3-4D24-893D-10679BED6352}" type="parTrans" cxnId="{A637ABB0-2900-48CB-BFEC-1CFCD29C0B31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6735E064-E80A-4CF5-8527-C023AE9836A4}" type="sibTrans" cxnId="{A637ABB0-2900-48CB-BFEC-1CFCD29C0B31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ED016AD9-4EF9-43DD-8F69-D89DB4DB9610}">
      <dgm:prSet phldrT="[Texto]" custT="1"/>
      <dgm:spPr/>
      <dgm:t>
        <a:bodyPr/>
        <a:lstStyle/>
        <a:p>
          <a:r>
            <a:rPr lang="es-MX" sz="1200" b="1" dirty="0" smtClean="0">
              <a:latin typeface="Soberana Sans" pitchFamily="50" charset="0"/>
            </a:rPr>
            <a:t>56% </a:t>
          </a:r>
          <a:r>
            <a:rPr lang="es-MX" sz="1200" b="1" dirty="0" smtClean="0">
              <a:latin typeface="Soberana Sans" pitchFamily="50" charset="0"/>
            </a:rPr>
            <a:t>Mujeres</a:t>
          </a:r>
          <a:endParaRPr lang="es-MX" sz="1200" b="1" dirty="0">
            <a:latin typeface="Soberana Sans" pitchFamily="50" charset="0"/>
          </a:endParaRPr>
        </a:p>
      </dgm:t>
    </dgm:pt>
    <dgm:pt modelId="{86BCA032-7B12-43AB-8DDE-3113F9D3734F}" type="parTrans" cxnId="{418F7576-C183-468F-825C-A549F2284110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AAFDEDCB-CEFE-47A7-86F8-227EA13FAE96}" type="sibTrans" cxnId="{418F7576-C183-468F-825C-A549F2284110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F939296A-2576-4C87-B9C8-0D95CD4DCAC5}">
      <dgm:prSet phldrT="[Texto]" custT="1"/>
      <dgm:spPr/>
      <dgm:t>
        <a:bodyPr/>
        <a:lstStyle/>
        <a:p>
          <a:r>
            <a:rPr lang="es-MX" sz="1200" b="1" dirty="0" smtClean="0">
              <a:latin typeface="Soberana Sans" pitchFamily="50" charset="0"/>
            </a:rPr>
            <a:t>44% </a:t>
          </a:r>
          <a:r>
            <a:rPr lang="es-MX" sz="1200" b="1" dirty="0" smtClean="0">
              <a:latin typeface="Soberana Sans" pitchFamily="50" charset="0"/>
            </a:rPr>
            <a:t>Hombres</a:t>
          </a:r>
          <a:endParaRPr lang="es-MX" sz="1200" b="1" dirty="0">
            <a:latin typeface="Soberana Sans" pitchFamily="50" charset="0"/>
          </a:endParaRPr>
        </a:p>
      </dgm:t>
    </dgm:pt>
    <dgm:pt modelId="{D2ECE1E0-A9AA-4772-8939-CAFF0A82A269}" type="parTrans" cxnId="{1EEA4445-6A78-4978-A0F4-F78106638D03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B2A74FEF-F321-4C37-B595-0ECB6C6073F3}" type="sibTrans" cxnId="{1EEA4445-6A78-4978-A0F4-F78106638D03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6A354E23-7822-4386-957E-BD6B9BD84A27}" type="pres">
      <dgm:prSet presAssocID="{9A6E131B-0EC0-4C23-8848-E68A841BD11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D201CC82-14D6-45F0-A41E-E9953B6653A6}" type="pres">
      <dgm:prSet presAssocID="{425E4764-0A13-426A-8E73-6A21F257F036}" presName="root" presStyleCnt="0">
        <dgm:presLayoutVars>
          <dgm:chMax/>
          <dgm:chPref val="4"/>
        </dgm:presLayoutVars>
      </dgm:prSet>
      <dgm:spPr/>
    </dgm:pt>
    <dgm:pt modelId="{06AD6A95-3A80-4AD6-80FE-417CDB9F3DA1}" type="pres">
      <dgm:prSet presAssocID="{425E4764-0A13-426A-8E73-6A21F257F036}" presName="rootComposite" presStyleCnt="0">
        <dgm:presLayoutVars/>
      </dgm:prSet>
      <dgm:spPr/>
    </dgm:pt>
    <dgm:pt modelId="{DCC2CF21-52C5-4CE3-8339-4FA04E77B53F}" type="pres">
      <dgm:prSet presAssocID="{425E4764-0A13-426A-8E73-6A21F257F03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MX"/>
        </a:p>
      </dgm:t>
    </dgm:pt>
    <dgm:pt modelId="{9513F85B-A77D-4E68-A9C2-22CD051073AA}" type="pres">
      <dgm:prSet presAssocID="{425E4764-0A13-426A-8E73-6A21F257F036}" presName="childShape" presStyleCnt="0">
        <dgm:presLayoutVars>
          <dgm:chMax val="0"/>
          <dgm:chPref val="0"/>
        </dgm:presLayoutVars>
      </dgm:prSet>
      <dgm:spPr/>
    </dgm:pt>
    <dgm:pt modelId="{DB728A15-8CF0-41D2-ADF4-805A89780714}" type="pres">
      <dgm:prSet presAssocID="{ED016AD9-4EF9-43DD-8F69-D89DB4DB9610}" presName="childComposite" presStyleCnt="0">
        <dgm:presLayoutVars>
          <dgm:chMax val="0"/>
          <dgm:chPref val="0"/>
        </dgm:presLayoutVars>
      </dgm:prSet>
      <dgm:spPr/>
    </dgm:pt>
    <dgm:pt modelId="{3653B5FC-B4CC-4F2A-BD26-3639C4975048}" type="pres">
      <dgm:prSet presAssocID="{ED016AD9-4EF9-43DD-8F69-D89DB4DB9610}" presName="Image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15C1CCF8-B31A-4EC3-8EA7-CB659F7582F5}" type="pres">
      <dgm:prSet presAssocID="{ED016AD9-4EF9-43DD-8F69-D89DB4DB9610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EBF342-0FE1-4830-B3AF-C890B79B1E00}" type="pres">
      <dgm:prSet presAssocID="{F939296A-2576-4C87-B9C8-0D95CD4DCAC5}" presName="childComposite" presStyleCnt="0">
        <dgm:presLayoutVars>
          <dgm:chMax val="0"/>
          <dgm:chPref val="0"/>
        </dgm:presLayoutVars>
      </dgm:prSet>
      <dgm:spPr/>
    </dgm:pt>
    <dgm:pt modelId="{A950E2BE-101C-4C1E-B1CB-478FCFB511CA}" type="pres">
      <dgm:prSet presAssocID="{F939296A-2576-4C87-B9C8-0D95CD4DCAC5}" presName="Image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800B3BA-E007-4D60-A0A5-DA98978FB7ED}" type="pres">
      <dgm:prSet presAssocID="{F939296A-2576-4C87-B9C8-0D95CD4DCAC5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19EA9C6-0148-4C22-A621-FA1633545E7C}" type="presOf" srcId="{ED016AD9-4EF9-43DD-8F69-D89DB4DB9610}" destId="{15C1CCF8-B31A-4EC3-8EA7-CB659F7582F5}" srcOrd="0" destOrd="0" presId="urn:microsoft.com/office/officeart/2008/layout/PictureAccentList"/>
    <dgm:cxn modelId="{A637ABB0-2900-48CB-BFEC-1CFCD29C0B31}" srcId="{9A6E131B-0EC0-4C23-8848-E68A841BD117}" destId="{425E4764-0A13-426A-8E73-6A21F257F036}" srcOrd="0" destOrd="0" parTransId="{5DF54FF0-D3E3-4D24-893D-10679BED6352}" sibTransId="{6735E064-E80A-4CF5-8527-C023AE9836A4}"/>
    <dgm:cxn modelId="{DB08871F-30EB-4453-8307-4C28411B43A9}" type="presOf" srcId="{425E4764-0A13-426A-8E73-6A21F257F036}" destId="{DCC2CF21-52C5-4CE3-8339-4FA04E77B53F}" srcOrd="0" destOrd="0" presId="urn:microsoft.com/office/officeart/2008/layout/PictureAccentList"/>
    <dgm:cxn modelId="{418F7576-C183-468F-825C-A549F2284110}" srcId="{425E4764-0A13-426A-8E73-6A21F257F036}" destId="{ED016AD9-4EF9-43DD-8F69-D89DB4DB9610}" srcOrd="0" destOrd="0" parTransId="{86BCA032-7B12-43AB-8DDE-3113F9D3734F}" sibTransId="{AAFDEDCB-CEFE-47A7-86F8-227EA13FAE96}"/>
    <dgm:cxn modelId="{82726C06-314C-454F-AB99-A14277FE061F}" type="presOf" srcId="{F939296A-2576-4C87-B9C8-0D95CD4DCAC5}" destId="{F800B3BA-E007-4D60-A0A5-DA98978FB7ED}" srcOrd="0" destOrd="0" presId="urn:microsoft.com/office/officeart/2008/layout/PictureAccentList"/>
    <dgm:cxn modelId="{1EEA4445-6A78-4978-A0F4-F78106638D03}" srcId="{425E4764-0A13-426A-8E73-6A21F257F036}" destId="{F939296A-2576-4C87-B9C8-0D95CD4DCAC5}" srcOrd="1" destOrd="0" parTransId="{D2ECE1E0-A9AA-4772-8939-CAFF0A82A269}" sibTransId="{B2A74FEF-F321-4C37-B595-0ECB6C6073F3}"/>
    <dgm:cxn modelId="{F7849108-6B77-4311-BCF8-3EAD6CF049B3}" type="presOf" srcId="{9A6E131B-0EC0-4C23-8848-E68A841BD117}" destId="{6A354E23-7822-4386-957E-BD6B9BD84A27}" srcOrd="0" destOrd="0" presId="urn:microsoft.com/office/officeart/2008/layout/PictureAccentList"/>
    <dgm:cxn modelId="{7331FC6B-199E-460A-8762-B6C453F90D04}" type="presParOf" srcId="{6A354E23-7822-4386-957E-BD6B9BD84A27}" destId="{D201CC82-14D6-45F0-A41E-E9953B6653A6}" srcOrd="0" destOrd="0" presId="urn:microsoft.com/office/officeart/2008/layout/PictureAccentList"/>
    <dgm:cxn modelId="{E7923838-16AD-4C44-8B4F-8941461B6E40}" type="presParOf" srcId="{D201CC82-14D6-45F0-A41E-E9953B6653A6}" destId="{06AD6A95-3A80-4AD6-80FE-417CDB9F3DA1}" srcOrd="0" destOrd="0" presId="urn:microsoft.com/office/officeart/2008/layout/PictureAccentList"/>
    <dgm:cxn modelId="{3D3DAA03-41BD-48E9-8C0C-DB86219FDA30}" type="presParOf" srcId="{06AD6A95-3A80-4AD6-80FE-417CDB9F3DA1}" destId="{DCC2CF21-52C5-4CE3-8339-4FA04E77B53F}" srcOrd="0" destOrd="0" presId="urn:microsoft.com/office/officeart/2008/layout/PictureAccentList"/>
    <dgm:cxn modelId="{25F8BA82-A2C2-48D6-9EBD-0F96C3326643}" type="presParOf" srcId="{D201CC82-14D6-45F0-A41E-E9953B6653A6}" destId="{9513F85B-A77D-4E68-A9C2-22CD051073AA}" srcOrd="1" destOrd="0" presId="urn:microsoft.com/office/officeart/2008/layout/PictureAccentList"/>
    <dgm:cxn modelId="{1791E410-9CEA-4589-ADA6-21870160FC1D}" type="presParOf" srcId="{9513F85B-A77D-4E68-A9C2-22CD051073AA}" destId="{DB728A15-8CF0-41D2-ADF4-805A89780714}" srcOrd="0" destOrd="0" presId="urn:microsoft.com/office/officeart/2008/layout/PictureAccentList"/>
    <dgm:cxn modelId="{7DC7588F-485F-4E63-B6A4-D8D39332DD98}" type="presParOf" srcId="{DB728A15-8CF0-41D2-ADF4-805A89780714}" destId="{3653B5FC-B4CC-4F2A-BD26-3639C4975048}" srcOrd="0" destOrd="0" presId="urn:microsoft.com/office/officeart/2008/layout/PictureAccentList"/>
    <dgm:cxn modelId="{683E0884-7732-47DE-BC8F-06FF59D31E69}" type="presParOf" srcId="{DB728A15-8CF0-41D2-ADF4-805A89780714}" destId="{15C1CCF8-B31A-4EC3-8EA7-CB659F7582F5}" srcOrd="1" destOrd="0" presId="urn:microsoft.com/office/officeart/2008/layout/PictureAccentList"/>
    <dgm:cxn modelId="{4A6EA466-2B0F-4D3E-8265-AF24B54DDC09}" type="presParOf" srcId="{9513F85B-A77D-4E68-A9C2-22CD051073AA}" destId="{9AEBF342-0FE1-4830-B3AF-C890B79B1E00}" srcOrd="1" destOrd="0" presId="urn:microsoft.com/office/officeart/2008/layout/PictureAccentList"/>
    <dgm:cxn modelId="{DC22A72C-3EE0-43A9-94DF-A84CB8FD29EC}" type="presParOf" srcId="{9AEBF342-0FE1-4830-B3AF-C890B79B1E00}" destId="{A950E2BE-101C-4C1E-B1CB-478FCFB511CA}" srcOrd="0" destOrd="0" presId="urn:microsoft.com/office/officeart/2008/layout/PictureAccentList"/>
    <dgm:cxn modelId="{D7B2638F-3550-426E-82BA-399ACF04CBB0}" type="presParOf" srcId="{9AEBF342-0FE1-4830-B3AF-C890B79B1E00}" destId="{F800B3BA-E007-4D60-A0A5-DA98978FB7E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6E131B-0EC0-4C23-8848-E68A841BD117}" type="doc">
      <dgm:prSet loTypeId="urn:microsoft.com/office/officeart/2008/layout/PictureAccen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425E4764-0A13-426A-8E73-6A21F257F036}">
      <dgm:prSet phldrT="[Texto]" custT="1"/>
      <dgm:spPr/>
      <dgm:t>
        <a:bodyPr/>
        <a:lstStyle/>
        <a:p>
          <a:r>
            <a:rPr lang="es-MX" sz="1400" b="1" dirty="0" smtClean="0">
              <a:latin typeface="Soberana Sans" pitchFamily="50" charset="0"/>
            </a:rPr>
            <a:t>4  </a:t>
          </a:r>
          <a:r>
            <a:rPr lang="es-MX" sz="1400" b="1" dirty="0" smtClean="0">
              <a:latin typeface="Soberana Sans" pitchFamily="50" charset="0"/>
            </a:rPr>
            <a:t>Personas</a:t>
          </a:r>
          <a:endParaRPr lang="es-MX" sz="1400" b="1" dirty="0">
            <a:latin typeface="Soberana Sans" pitchFamily="50" charset="0"/>
          </a:endParaRPr>
        </a:p>
      </dgm:t>
    </dgm:pt>
    <dgm:pt modelId="{5DF54FF0-D3E3-4D24-893D-10679BED6352}" type="parTrans" cxnId="{A637ABB0-2900-48CB-BFEC-1CFCD29C0B31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6735E064-E80A-4CF5-8527-C023AE9836A4}" type="sibTrans" cxnId="{A637ABB0-2900-48CB-BFEC-1CFCD29C0B31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ED016AD9-4EF9-43DD-8F69-D89DB4DB9610}">
      <dgm:prSet phldrT="[Texto]" custT="1"/>
      <dgm:spPr/>
      <dgm:t>
        <a:bodyPr/>
        <a:lstStyle/>
        <a:p>
          <a:r>
            <a:rPr lang="es-MX" sz="1200" b="1" dirty="0" smtClean="0">
              <a:latin typeface="Soberana Sans" pitchFamily="50" charset="0"/>
            </a:rPr>
            <a:t>25</a:t>
          </a:r>
          <a:r>
            <a:rPr lang="es-MX" sz="1200" b="1" dirty="0" smtClean="0">
              <a:latin typeface="Soberana Sans" pitchFamily="50" charset="0"/>
            </a:rPr>
            <a:t>% Mujeres</a:t>
          </a:r>
          <a:endParaRPr lang="es-MX" sz="1200" b="1" dirty="0">
            <a:latin typeface="Soberana Sans" pitchFamily="50" charset="0"/>
          </a:endParaRPr>
        </a:p>
      </dgm:t>
    </dgm:pt>
    <dgm:pt modelId="{86BCA032-7B12-43AB-8DDE-3113F9D3734F}" type="parTrans" cxnId="{418F7576-C183-468F-825C-A549F2284110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AAFDEDCB-CEFE-47A7-86F8-227EA13FAE96}" type="sibTrans" cxnId="{418F7576-C183-468F-825C-A549F2284110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F939296A-2576-4C87-B9C8-0D95CD4DCAC5}">
      <dgm:prSet phldrT="[Texto]" custT="1"/>
      <dgm:spPr/>
      <dgm:t>
        <a:bodyPr/>
        <a:lstStyle/>
        <a:p>
          <a:r>
            <a:rPr lang="es-MX" sz="1200" b="1" dirty="0" smtClean="0">
              <a:latin typeface="Soberana Sans" pitchFamily="50" charset="0"/>
            </a:rPr>
            <a:t>75</a:t>
          </a:r>
          <a:r>
            <a:rPr lang="es-MX" sz="1200" b="1" dirty="0" smtClean="0">
              <a:latin typeface="Soberana Sans" pitchFamily="50" charset="0"/>
            </a:rPr>
            <a:t>% Hombres</a:t>
          </a:r>
          <a:endParaRPr lang="es-MX" sz="1200" b="1" dirty="0">
            <a:latin typeface="Soberana Sans" pitchFamily="50" charset="0"/>
          </a:endParaRPr>
        </a:p>
      </dgm:t>
    </dgm:pt>
    <dgm:pt modelId="{D2ECE1E0-A9AA-4772-8939-CAFF0A82A269}" type="parTrans" cxnId="{1EEA4445-6A78-4978-A0F4-F78106638D03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B2A74FEF-F321-4C37-B595-0ECB6C6073F3}" type="sibTrans" cxnId="{1EEA4445-6A78-4978-A0F4-F78106638D03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6A354E23-7822-4386-957E-BD6B9BD84A27}" type="pres">
      <dgm:prSet presAssocID="{9A6E131B-0EC0-4C23-8848-E68A841BD11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D201CC82-14D6-45F0-A41E-E9953B6653A6}" type="pres">
      <dgm:prSet presAssocID="{425E4764-0A13-426A-8E73-6A21F257F036}" presName="root" presStyleCnt="0">
        <dgm:presLayoutVars>
          <dgm:chMax/>
          <dgm:chPref val="4"/>
        </dgm:presLayoutVars>
      </dgm:prSet>
      <dgm:spPr/>
    </dgm:pt>
    <dgm:pt modelId="{06AD6A95-3A80-4AD6-80FE-417CDB9F3DA1}" type="pres">
      <dgm:prSet presAssocID="{425E4764-0A13-426A-8E73-6A21F257F036}" presName="rootComposite" presStyleCnt="0">
        <dgm:presLayoutVars/>
      </dgm:prSet>
      <dgm:spPr/>
    </dgm:pt>
    <dgm:pt modelId="{DCC2CF21-52C5-4CE3-8339-4FA04E77B53F}" type="pres">
      <dgm:prSet presAssocID="{425E4764-0A13-426A-8E73-6A21F257F03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MX"/>
        </a:p>
      </dgm:t>
    </dgm:pt>
    <dgm:pt modelId="{9513F85B-A77D-4E68-A9C2-22CD051073AA}" type="pres">
      <dgm:prSet presAssocID="{425E4764-0A13-426A-8E73-6A21F257F036}" presName="childShape" presStyleCnt="0">
        <dgm:presLayoutVars>
          <dgm:chMax val="0"/>
          <dgm:chPref val="0"/>
        </dgm:presLayoutVars>
      </dgm:prSet>
      <dgm:spPr/>
    </dgm:pt>
    <dgm:pt modelId="{DB728A15-8CF0-41D2-ADF4-805A89780714}" type="pres">
      <dgm:prSet presAssocID="{ED016AD9-4EF9-43DD-8F69-D89DB4DB9610}" presName="childComposite" presStyleCnt="0">
        <dgm:presLayoutVars>
          <dgm:chMax val="0"/>
          <dgm:chPref val="0"/>
        </dgm:presLayoutVars>
      </dgm:prSet>
      <dgm:spPr/>
    </dgm:pt>
    <dgm:pt modelId="{3653B5FC-B4CC-4F2A-BD26-3639C4975048}" type="pres">
      <dgm:prSet presAssocID="{ED016AD9-4EF9-43DD-8F69-D89DB4DB9610}" presName="Image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15C1CCF8-B31A-4EC3-8EA7-CB659F7582F5}" type="pres">
      <dgm:prSet presAssocID="{ED016AD9-4EF9-43DD-8F69-D89DB4DB9610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EBF342-0FE1-4830-B3AF-C890B79B1E00}" type="pres">
      <dgm:prSet presAssocID="{F939296A-2576-4C87-B9C8-0D95CD4DCAC5}" presName="childComposite" presStyleCnt="0">
        <dgm:presLayoutVars>
          <dgm:chMax val="0"/>
          <dgm:chPref val="0"/>
        </dgm:presLayoutVars>
      </dgm:prSet>
      <dgm:spPr/>
    </dgm:pt>
    <dgm:pt modelId="{A950E2BE-101C-4C1E-B1CB-478FCFB511CA}" type="pres">
      <dgm:prSet presAssocID="{F939296A-2576-4C87-B9C8-0D95CD4DCAC5}" presName="Image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800B3BA-E007-4D60-A0A5-DA98978FB7ED}" type="pres">
      <dgm:prSet presAssocID="{F939296A-2576-4C87-B9C8-0D95CD4DCAC5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18F7576-C183-468F-825C-A549F2284110}" srcId="{425E4764-0A13-426A-8E73-6A21F257F036}" destId="{ED016AD9-4EF9-43DD-8F69-D89DB4DB9610}" srcOrd="0" destOrd="0" parTransId="{86BCA032-7B12-43AB-8DDE-3113F9D3734F}" sibTransId="{AAFDEDCB-CEFE-47A7-86F8-227EA13FAE96}"/>
    <dgm:cxn modelId="{1EEA4445-6A78-4978-A0F4-F78106638D03}" srcId="{425E4764-0A13-426A-8E73-6A21F257F036}" destId="{F939296A-2576-4C87-B9C8-0D95CD4DCAC5}" srcOrd="1" destOrd="0" parTransId="{D2ECE1E0-A9AA-4772-8939-CAFF0A82A269}" sibTransId="{B2A74FEF-F321-4C37-B595-0ECB6C6073F3}"/>
    <dgm:cxn modelId="{80088694-3C2E-4BD2-B695-37BE9531847A}" type="presOf" srcId="{ED016AD9-4EF9-43DD-8F69-D89DB4DB9610}" destId="{15C1CCF8-B31A-4EC3-8EA7-CB659F7582F5}" srcOrd="0" destOrd="0" presId="urn:microsoft.com/office/officeart/2008/layout/PictureAccentList"/>
    <dgm:cxn modelId="{A637ABB0-2900-48CB-BFEC-1CFCD29C0B31}" srcId="{9A6E131B-0EC0-4C23-8848-E68A841BD117}" destId="{425E4764-0A13-426A-8E73-6A21F257F036}" srcOrd="0" destOrd="0" parTransId="{5DF54FF0-D3E3-4D24-893D-10679BED6352}" sibTransId="{6735E064-E80A-4CF5-8527-C023AE9836A4}"/>
    <dgm:cxn modelId="{24317701-A7E2-4FE6-A208-E8B2448ADDEF}" type="presOf" srcId="{425E4764-0A13-426A-8E73-6A21F257F036}" destId="{DCC2CF21-52C5-4CE3-8339-4FA04E77B53F}" srcOrd="0" destOrd="0" presId="urn:microsoft.com/office/officeart/2008/layout/PictureAccentList"/>
    <dgm:cxn modelId="{D788E4BE-C326-48CA-A887-E0B1AFC5E66D}" type="presOf" srcId="{F939296A-2576-4C87-B9C8-0D95CD4DCAC5}" destId="{F800B3BA-E007-4D60-A0A5-DA98978FB7ED}" srcOrd="0" destOrd="0" presId="urn:microsoft.com/office/officeart/2008/layout/PictureAccentList"/>
    <dgm:cxn modelId="{2BD2B8E4-FE1A-4114-9FC1-822B3871A5BC}" type="presOf" srcId="{9A6E131B-0EC0-4C23-8848-E68A841BD117}" destId="{6A354E23-7822-4386-957E-BD6B9BD84A27}" srcOrd="0" destOrd="0" presId="urn:microsoft.com/office/officeart/2008/layout/PictureAccentList"/>
    <dgm:cxn modelId="{42ECAF52-39A6-4252-9DB6-2EB96DD7DB43}" type="presParOf" srcId="{6A354E23-7822-4386-957E-BD6B9BD84A27}" destId="{D201CC82-14D6-45F0-A41E-E9953B6653A6}" srcOrd="0" destOrd="0" presId="urn:microsoft.com/office/officeart/2008/layout/PictureAccentList"/>
    <dgm:cxn modelId="{6F042F3A-9DDE-466B-8EE9-8C1427BAADF7}" type="presParOf" srcId="{D201CC82-14D6-45F0-A41E-E9953B6653A6}" destId="{06AD6A95-3A80-4AD6-80FE-417CDB9F3DA1}" srcOrd="0" destOrd="0" presId="urn:microsoft.com/office/officeart/2008/layout/PictureAccentList"/>
    <dgm:cxn modelId="{F3042FD7-5EE3-49DF-AB67-C778723B33CE}" type="presParOf" srcId="{06AD6A95-3A80-4AD6-80FE-417CDB9F3DA1}" destId="{DCC2CF21-52C5-4CE3-8339-4FA04E77B53F}" srcOrd="0" destOrd="0" presId="urn:microsoft.com/office/officeart/2008/layout/PictureAccentList"/>
    <dgm:cxn modelId="{DAF46BBC-15F1-495A-B92B-D8FA3CDC0F0F}" type="presParOf" srcId="{D201CC82-14D6-45F0-A41E-E9953B6653A6}" destId="{9513F85B-A77D-4E68-A9C2-22CD051073AA}" srcOrd="1" destOrd="0" presId="urn:microsoft.com/office/officeart/2008/layout/PictureAccentList"/>
    <dgm:cxn modelId="{39F3AABD-B0FE-4259-8A31-90A33816EB80}" type="presParOf" srcId="{9513F85B-A77D-4E68-A9C2-22CD051073AA}" destId="{DB728A15-8CF0-41D2-ADF4-805A89780714}" srcOrd="0" destOrd="0" presId="urn:microsoft.com/office/officeart/2008/layout/PictureAccentList"/>
    <dgm:cxn modelId="{FDA7C2F1-70C4-4B07-BF4F-E6DCCA268293}" type="presParOf" srcId="{DB728A15-8CF0-41D2-ADF4-805A89780714}" destId="{3653B5FC-B4CC-4F2A-BD26-3639C4975048}" srcOrd="0" destOrd="0" presId="urn:microsoft.com/office/officeart/2008/layout/PictureAccentList"/>
    <dgm:cxn modelId="{9511B485-63A8-4AA9-A3AB-A0AF9ED755F2}" type="presParOf" srcId="{DB728A15-8CF0-41D2-ADF4-805A89780714}" destId="{15C1CCF8-B31A-4EC3-8EA7-CB659F7582F5}" srcOrd="1" destOrd="0" presId="urn:microsoft.com/office/officeart/2008/layout/PictureAccentList"/>
    <dgm:cxn modelId="{B62A8769-B97D-4484-96F6-AA0D2B82620C}" type="presParOf" srcId="{9513F85B-A77D-4E68-A9C2-22CD051073AA}" destId="{9AEBF342-0FE1-4830-B3AF-C890B79B1E00}" srcOrd="1" destOrd="0" presId="urn:microsoft.com/office/officeart/2008/layout/PictureAccentList"/>
    <dgm:cxn modelId="{9DC5891C-5F75-4AE4-B99B-2B5311108AEB}" type="presParOf" srcId="{9AEBF342-0FE1-4830-B3AF-C890B79B1E00}" destId="{A950E2BE-101C-4C1E-B1CB-478FCFB511CA}" srcOrd="0" destOrd="0" presId="urn:microsoft.com/office/officeart/2008/layout/PictureAccentList"/>
    <dgm:cxn modelId="{5FD91656-6884-4D20-B35E-BD4DEC8FC720}" type="presParOf" srcId="{9AEBF342-0FE1-4830-B3AF-C890B79B1E00}" destId="{F800B3BA-E007-4D60-A0A5-DA98978FB7E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2CF21-52C5-4CE3-8339-4FA04E77B53F}">
      <dsp:nvSpPr>
        <dsp:cNvPr id="0" name=""/>
        <dsp:cNvSpPr/>
      </dsp:nvSpPr>
      <dsp:spPr>
        <a:xfrm>
          <a:off x="0" y="169067"/>
          <a:ext cx="2376264" cy="483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Soberana Sans" pitchFamily="50" charset="0"/>
            </a:rPr>
            <a:t>9 </a:t>
          </a:r>
          <a:r>
            <a:rPr lang="es-MX" sz="1400" b="1" kern="1200" dirty="0" smtClean="0">
              <a:latin typeface="Soberana Sans" pitchFamily="50" charset="0"/>
            </a:rPr>
            <a:t>Personas</a:t>
          </a:r>
          <a:endParaRPr lang="es-MX" sz="1400" b="1" kern="1200" dirty="0">
            <a:latin typeface="Soberana Sans" pitchFamily="50" charset="0"/>
          </a:endParaRPr>
        </a:p>
      </dsp:txBody>
      <dsp:txXfrm>
        <a:off x="14148" y="183215"/>
        <a:ext cx="2347968" cy="454754"/>
      </dsp:txXfrm>
    </dsp:sp>
    <dsp:sp modelId="{3653B5FC-B4CC-4F2A-BD26-3639C4975048}">
      <dsp:nvSpPr>
        <dsp:cNvPr id="0" name=""/>
        <dsp:cNvSpPr/>
      </dsp:nvSpPr>
      <dsp:spPr>
        <a:xfrm>
          <a:off x="0" y="739067"/>
          <a:ext cx="483050" cy="4830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1CCF8-B31A-4EC3-8EA7-CB659F7582F5}">
      <dsp:nvSpPr>
        <dsp:cNvPr id="0" name=""/>
        <dsp:cNvSpPr/>
      </dsp:nvSpPr>
      <dsp:spPr>
        <a:xfrm>
          <a:off x="512033" y="739067"/>
          <a:ext cx="1864230" cy="48305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Soberana Sans" pitchFamily="50" charset="0"/>
            </a:rPr>
            <a:t>56% </a:t>
          </a:r>
          <a:r>
            <a:rPr lang="es-MX" sz="1200" b="1" kern="1200" dirty="0" smtClean="0">
              <a:latin typeface="Soberana Sans" pitchFamily="50" charset="0"/>
            </a:rPr>
            <a:t>Mujeres</a:t>
          </a:r>
          <a:endParaRPr lang="es-MX" sz="1200" b="1" kern="1200" dirty="0">
            <a:latin typeface="Soberana Sans" pitchFamily="50" charset="0"/>
          </a:endParaRPr>
        </a:p>
      </dsp:txBody>
      <dsp:txXfrm>
        <a:off x="535618" y="762652"/>
        <a:ext cx="1817060" cy="435880"/>
      </dsp:txXfrm>
    </dsp:sp>
    <dsp:sp modelId="{A950E2BE-101C-4C1E-B1CB-478FCFB511CA}">
      <dsp:nvSpPr>
        <dsp:cNvPr id="0" name=""/>
        <dsp:cNvSpPr/>
      </dsp:nvSpPr>
      <dsp:spPr>
        <a:xfrm>
          <a:off x="0" y="1280083"/>
          <a:ext cx="483050" cy="4830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0B3BA-E007-4D60-A0A5-DA98978FB7ED}">
      <dsp:nvSpPr>
        <dsp:cNvPr id="0" name=""/>
        <dsp:cNvSpPr/>
      </dsp:nvSpPr>
      <dsp:spPr>
        <a:xfrm>
          <a:off x="512033" y="1280083"/>
          <a:ext cx="1864230" cy="48305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Soberana Sans" pitchFamily="50" charset="0"/>
            </a:rPr>
            <a:t>44% </a:t>
          </a:r>
          <a:r>
            <a:rPr lang="es-MX" sz="1200" b="1" kern="1200" dirty="0" smtClean="0">
              <a:latin typeface="Soberana Sans" pitchFamily="50" charset="0"/>
            </a:rPr>
            <a:t>Hombres</a:t>
          </a:r>
          <a:endParaRPr lang="es-MX" sz="1200" b="1" kern="1200" dirty="0">
            <a:latin typeface="Soberana Sans" pitchFamily="50" charset="0"/>
          </a:endParaRPr>
        </a:p>
      </dsp:txBody>
      <dsp:txXfrm>
        <a:off x="535618" y="1303668"/>
        <a:ext cx="1817060" cy="435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2CF21-52C5-4CE3-8339-4FA04E77B53F}">
      <dsp:nvSpPr>
        <dsp:cNvPr id="0" name=""/>
        <dsp:cNvSpPr/>
      </dsp:nvSpPr>
      <dsp:spPr>
        <a:xfrm>
          <a:off x="0" y="169067"/>
          <a:ext cx="2376264" cy="483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Soberana Sans" pitchFamily="50" charset="0"/>
            </a:rPr>
            <a:t>4  </a:t>
          </a:r>
          <a:r>
            <a:rPr lang="es-MX" sz="1400" b="1" kern="1200" dirty="0" smtClean="0">
              <a:latin typeface="Soberana Sans" pitchFamily="50" charset="0"/>
            </a:rPr>
            <a:t>Personas</a:t>
          </a:r>
          <a:endParaRPr lang="es-MX" sz="1400" b="1" kern="1200" dirty="0">
            <a:latin typeface="Soberana Sans" pitchFamily="50" charset="0"/>
          </a:endParaRPr>
        </a:p>
      </dsp:txBody>
      <dsp:txXfrm>
        <a:off x="14148" y="183215"/>
        <a:ext cx="2347968" cy="454754"/>
      </dsp:txXfrm>
    </dsp:sp>
    <dsp:sp modelId="{3653B5FC-B4CC-4F2A-BD26-3639C4975048}">
      <dsp:nvSpPr>
        <dsp:cNvPr id="0" name=""/>
        <dsp:cNvSpPr/>
      </dsp:nvSpPr>
      <dsp:spPr>
        <a:xfrm>
          <a:off x="0" y="739067"/>
          <a:ext cx="483050" cy="4830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1CCF8-B31A-4EC3-8EA7-CB659F7582F5}">
      <dsp:nvSpPr>
        <dsp:cNvPr id="0" name=""/>
        <dsp:cNvSpPr/>
      </dsp:nvSpPr>
      <dsp:spPr>
        <a:xfrm>
          <a:off x="512033" y="739067"/>
          <a:ext cx="1864230" cy="48305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Soberana Sans" pitchFamily="50" charset="0"/>
            </a:rPr>
            <a:t>25</a:t>
          </a:r>
          <a:r>
            <a:rPr lang="es-MX" sz="1200" b="1" kern="1200" dirty="0" smtClean="0">
              <a:latin typeface="Soberana Sans" pitchFamily="50" charset="0"/>
            </a:rPr>
            <a:t>% Mujeres</a:t>
          </a:r>
          <a:endParaRPr lang="es-MX" sz="1200" b="1" kern="1200" dirty="0">
            <a:latin typeface="Soberana Sans" pitchFamily="50" charset="0"/>
          </a:endParaRPr>
        </a:p>
      </dsp:txBody>
      <dsp:txXfrm>
        <a:off x="535618" y="762652"/>
        <a:ext cx="1817060" cy="435880"/>
      </dsp:txXfrm>
    </dsp:sp>
    <dsp:sp modelId="{A950E2BE-101C-4C1E-B1CB-478FCFB511CA}">
      <dsp:nvSpPr>
        <dsp:cNvPr id="0" name=""/>
        <dsp:cNvSpPr/>
      </dsp:nvSpPr>
      <dsp:spPr>
        <a:xfrm>
          <a:off x="0" y="1280083"/>
          <a:ext cx="483050" cy="4830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0B3BA-E007-4D60-A0A5-DA98978FB7ED}">
      <dsp:nvSpPr>
        <dsp:cNvPr id="0" name=""/>
        <dsp:cNvSpPr/>
      </dsp:nvSpPr>
      <dsp:spPr>
        <a:xfrm>
          <a:off x="512033" y="1280083"/>
          <a:ext cx="1864230" cy="48305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Soberana Sans" pitchFamily="50" charset="0"/>
            </a:rPr>
            <a:t>75</a:t>
          </a:r>
          <a:r>
            <a:rPr lang="es-MX" sz="1200" b="1" kern="1200" dirty="0" smtClean="0">
              <a:latin typeface="Soberana Sans" pitchFamily="50" charset="0"/>
            </a:rPr>
            <a:t>% Hombres</a:t>
          </a:r>
          <a:endParaRPr lang="es-MX" sz="1200" b="1" kern="1200" dirty="0">
            <a:latin typeface="Soberana Sans" pitchFamily="50" charset="0"/>
          </a:endParaRPr>
        </a:p>
      </dsp:txBody>
      <dsp:txXfrm>
        <a:off x="535618" y="1303668"/>
        <a:ext cx="1817060" cy="435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7000" y="3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r">
              <a:defRPr sz="1200"/>
            </a:lvl1pPr>
          </a:lstStyle>
          <a:p>
            <a:pPr>
              <a:defRPr/>
            </a:pPr>
            <a:fld id="{A30EE6D7-D867-4173-8B0B-07DD1AC7012F}" type="datetimeFigureOut">
              <a:rPr lang="es-MX"/>
              <a:pPr>
                <a:defRPr/>
              </a:pPr>
              <a:t>02/03/2018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72529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7000" y="8772529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r">
              <a:defRPr sz="1200"/>
            </a:lvl1pPr>
          </a:lstStyle>
          <a:p>
            <a:pPr>
              <a:defRPr/>
            </a:pPr>
            <a:fld id="{8C14D570-37CE-4B50-9415-F4C2C78AB19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0498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7000" y="3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r">
              <a:defRPr sz="1200"/>
            </a:lvl1pPr>
          </a:lstStyle>
          <a:p>
            <a:pPr>
              <a:defRPr/>
            </a:pPr>
            <a:fld id="{7C2D0AD0-404E-49A0-9FFF-1CC6328E6EB9}" type="datetimeFigureOut">
              <a:rPr lang="es-MX"/>
              <a:pPr>
                <a:defRPr/>
              </a:pPr>
              <a:t>02/03/2018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1" rIns="91425" bIns="45711" rtlCol="0" anchor="ctr"/>
          <a:lstStyle/>
          <a:p>
            <a:pPr lvl="0"/>
            <a:endParaRPr lang="es-MX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9" y="4387855"/>
            <a:ext cx="5559425" cy="4156075"/>
          </a:xfrm>
          <a:prstGeom prst="rect">
            <a:avLst/>
          </a:prstGeom>
        </p:spPr>
        <p:txBody>
          <a:bodyPr vert="horz" lIns="91425" tIns="45711" rIns="91425" bIns="45711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529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7000" y="8772529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r">
              <a:defRPr sz="1200"/>
            </a:lvl1pPr>
          </a:lstStyle>
          <a:p>
            <a:pPr>
              <a:defRPr/>
            </a:pPr>
            <a:fld id="{784458CB-7ABB-40FF-92E8-AA5147C4A53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1070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Administrador\Escritorio\plantilla 1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698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 userDrawn="1"/>
        </p:nvSpPr>
        <p:spPr>
          <a:xfrm>
            <a:off x="695325" y="3694113"/>
            <a:ext cx="7777163" cy="936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864096"/>
          </a:xfrm>
        </p:spPr>
        <p:txBody>
          <a:bodyPr/>
          <a:lstStyle>
            <a:lvl1pPr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31DF-D117-4DC2-A10A-51A05BC13E1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3DE85-F239-41AE-930A-243BC43C102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B57A-46A3-45E3-95DD-1A69DC54F3F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F749D-B4F0-490A-8E23-95737EB4743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08F6C-2E7C-44F7-9B8F-9C81B86FE58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233B0-6D06-4B97-AEEA-6594BBAA4A2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BC067-15E2-4FD5-B5A7-E33FC95238D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E8B06-ABDB-4C5F-AAD7-D3E98290DEA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D7B8-CC61-4362-9185-71EF26B6AFE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61C4B-D6A2-4875-86F5-02E4EC2158F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6243638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Administrador\Escritorio\plantilla 1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5"/>
            <a:ext cx="500063" cy="3286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sp>
        <p:nvSpPr>
          <p:cNvPr id="9" name="8 CuadroTexto"/>
          <p:cNvSpPr txBox="1">
            <a:spLocks noChangeArrowheads="1"/>
          </p:cNvSpPr>
          <p:nvPr userDrawn="1"/>
        </p:nvSpPr>
        <p:spPr bwMode="auto">
          <a:xfrm>
            <a:off x="4067175" y="6372225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</a:rPr>
              <a:t>www.infonacot.gob.mx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8532813" y="6243638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32813" y="6243638"/>
            <a:ext cx="576262" cy="614362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7C0A231-4CD6-4D94-AF60-33A6D5C788D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7" name="Picture 2" descr="C:\Documents and Settings\Administrador\Escritorio\plantilla 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986" y="6420883"/>
            <a:ext cx="1295330" cy="38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74156929-9ECE-4F43-8AC1-6D4C161D3ACD" descr="6FB9703B-4F61-44F6-A171-76F10264E34A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63" y="6389079"/>
            <a:ext cx="1019651" cy="4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B8AF-9ACC-4F9E-836F-597FF844E4D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28127-42CE-4AE4-9256-427A355AA81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114FE-8432-4B6F-9B22-13000F6B803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dor\Escritorio\plantilla 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dor\Escritorio\plantilla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35179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Administrador\Escritorio\plantilla 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7698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695325" y="3694113"/>
            <a:ext cx="7777163" cy="936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864096"/>
          </a:xfrm>
        </p:spPr>
        <p:txBody>
          <a:bodyPr/>
          <a:lstStyle>
            <a:lvl1pPr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9" name="1 Imagen" descr="logo40años_machote.png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00826" y="285728"/>
            <a:ext cx="2160000" cy="8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32883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dor\Escritorio\plantilla 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6243638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dor\Escritorio\plantilla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6243638"/>
            <a:ext cx="180181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istrador\Escritorio\plantilla 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4067175" y="6372225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www.infonacot.gob.mx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8532813" y="6243638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5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2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32813" y="6243638"/>
            <a:ext cx="576262" cy="614362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CCD5AB-8F5F-4B15-B4FA-C9681A8F61B9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11" name="Picture 5" descr="C:\Documents and Settings\Administrador\Escritorio\plantilla 12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5"/>
            <a:ext cx="500063" cy="3286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pic>
        <p:nvPicPr>
          <p:cNvPr id="14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6216674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>
            <a:spLocks noChangeArrowheads="1"/>
          </p:cNvSpPr>
          <p:nvPr userDrawn="1"/>
        </p:nvSpPr>
        <p:spPr bwMode="auto">
          <a:xfrm>
            <a:off x="4067175" y="6345261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www.fonacot.gob.mx</a:t>
            </a:r>
          </a:p>
        </p:txBody>
      </p:sp>
      <p:pic>
        <p:nvPicPr>
          <p:cNvPr id="17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 userDrawn="1"/>
        </p:nvSpPr>
        <p:spPr>
          <a:xfrm>
            <a:off x="8532813" y="6216650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19" name="1 Imagen" descr="logo40años_machote.png"/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553050" y="6249148"/>
            <a:ext cx="14184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38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12BA-F38B-4737-9D21-CB2C95C0F44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isaac.favila\Documents\PLANTILLA 23.pn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441575" y="1455738"/>
            <a:ext cx="428783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isaac.favila\Documents\LOGO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354013"/>
            <a:ext cx="64801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isaac.favila\Documents\plantilla inferior caratul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6500813"/>
            <a:ext cx="784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Users\isaac.favila\Documents\PLANTILLA 7.png"/>
          <p:cNvPicPr preferRelativeResize="0"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8738" y="4429125"/>
            <a:ext cx="40005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2823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EB9B0-D039-4DAA-A7C9-9F506904F2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64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D2B41-E1BD-4FAC-B347-8BD2AD8C1E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24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F5D4-9FCE-40D1-8BF7-9F8464C5026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44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00AA-9467-42A3-B6DB-DEEEA1A2F9F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7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38493-CF5E-4042-9D46-2940F3219E8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649-7648-475E-AF87-FC6B37797B3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17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F0A1B-4684-4361-AD0A-86B1B9BA982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68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7249-4098-46AB-B246-322A3FF8B6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92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EAAA-C14B-4607-ACCA-9386AB4AEF2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36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pic>
        <p:nvPicPr>
          <p:cNvPr id="11" name="Picture 5" descr="C:\Documents and Settings\Administrador\Escritorio\plantilla 1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5"/>
            <a:ext cx="500063" cy="3286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pic>
        <p:nvPicPr>
          <p:cNvPr id="12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6216674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Administrador\Escritorio\plantilla 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6216674"/>
            <a:ext cx="180181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>
            <a:spLocks noChangeArrowheads="1"/>
          </p:cNvSpPr>
          <p:nvPr userDrawn="1"/>
        </p:nvSpPr>
        <p:spPr bwMode="auto">
          <a:xfrm>
            <a:off x="4067175" y="6345261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www.fonacot.gob.mx</a:t>
            </a:r>
          </a:p>
        </p:txBody>
      </p:sp>
      <p:pic>
        <p:nvPicPr>
          <p:cNvPr id="19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8532813" y="6216650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1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67738" y="6243638"/>
            <a:ext cx="576262" cy="614362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CCD5AB-8F5F-4B15-B4FA-C9681A8F61B9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23" name="22 Imagen" descr="LOGO Fonacot 201307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614540" y="6295231"/>
            <a:ext cx="131451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81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saac.favila\Documents\PLANTILLA 23.pn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441575" y="1455738"/>
            <a:ext cx="428783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isaac.favila\Documents\LOGO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354013"/>
            <a:ext cx="64801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isaac.favila\Documents\plantilla inferior caratul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6500813"/>
            <a:ext cx="784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:\Users\isaac.favila\Documents\PLANTILLA 7.png"/>
          <p:cNvPicPr preferRelativeResize="0"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8738" y="4429125"/>
            <a:ext cx="40005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674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12BA-F38B-4737-9D21-CB2C95C0F442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5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7026-90FB-445D-A674-6826FDB6575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BE65-30E8-4E3D-9EB6-246F744A365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D3339-E066-4CB3-A126-729E3562979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6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6243638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 userDrawn="1"/>
        </p:nvSpPr>
        <p:spPr bwMode="auto">
          <a:xfrm>
            <a:off x="4067175" y="6372225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</a:rPr>
              <a:t>www.infonacot.gob.mx</a:t>
            </a:r>
          </a:p>
        </p:txBody>
      </p:sp>
      <p:sp>
        <p:nvSpPr>
          <p:cNvPr id="8" name="7 Rectángulo"/>
          <p:cNvSpPr/>
          <p:nvPr userDrawn="1"/>
        </p:nvSpPr>
        <p:spPr>
          <a:xfrm>
            <a:off x="8532813" y="6243638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9" name="5 Marcador de número de diapositiva"/>
          <p:cNvSpPr txBox="1">
            <a:spLocks/>
          </p:cNvSpPr>
          <p:nvPr userDrawn="1"/>
        </p:nvSpPr>
        <p:spPr>
          <a:xfrm>
            <a:off x="8532813" y="6243638"/>
            <a:ext cx="576262" cy="614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0" name="Picture 2" descr="C:\Documents and Settings\Administrador\Escritorio\plantilla 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986" y="6420883"/>
            <a:ext cx="1295330" cy="38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E:\LOGO CENTENARIO3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15" y="6392662"/>
            <a:ext cx="939593" cy="4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74156929-9ECE-4F43-8AC1-6D4C161D3ACD" descr="6FB9703B-4F61-44F6-A171-76F10264E34A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63" y="6389079"/>
            <a:ext cx="1019651" cy="4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023-5F72-4480-AF93-285B5F6774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9B8A8-A2A2-4B4F-B742-1F149A77ADE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83A99-F7B5-4124-85C5-2926265CC87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dirty="0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880C17-1C99-4B91-9F81-6AD683DB7B7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7" name="Picture 2" descr="C:\Documents and Settings\Administrador\Escritorio\plantilla 4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404664"/>
            <a:ext cx="2016223" cy="67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log2013ok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584518" cy="69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57F447-4BE6-46AE-93E9-084E670ECA4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E65A69-F5E0-43BB-BE6F-CA4686859304}" type="slidenum">
              <a:rPr lang="es-MX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75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6 Título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957144"/>
          </a:xfrm>
        </p:spPr>
        <p:txBody>
          <a:bodyPr/>
          <a:lstStyle/>
          <a:p>
            <a:pPr eaLnBrk="1" hangingPunct="1">
              <a:defRPr/>
            </a:pPr>
            <a:r>
              <a:rPr lang="es-MX" sz="3600" dirty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>Consejo de Clientes </a:t>
            </a:r>
            <a:br>
              <a:rPr lang="es-MX" sz="3600" dirty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</a:br>
            <a: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>Dirección </a:t>
            </a:r>
            <a: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>Monterrey</a:t>
            </a:r>
            <a:endParaRPr lang="es-MX" sz="3600" dirty="0">
              <a:solidFill>
                <a:schemeClr val="tx1"/>
              </a:solidFill>
              <a:latin typeface="Soberana Sans"/>
              <a:cs typeface="Lucida Sans Unicode" pitchFamily="34" charset="0"/>
            </a:endParaRPr>
          </a:p>
        </p:txBody>
      </p:sp>
      <p:sp>
        <p:nvSpPr>
          <p:cNvPr id="7" name="7 Subtítulo"/>
          <p:cNvSpPr>
            <a:spLocks noGrp="1"/>
          </p:cNvSpPr>
          <p:nvPr>
            <p:ph type="subTitle" idx="1"/>
          </p:nvPr>
        </p:nvSpPr>
        <p:spPr>
          <a:xfrm>
            <a:off x="2171730" y="5373216"/>
            <a:ext cx="6400800" cy="360040"/>
          </a:xfrm>
        </p:spPr>
        <p:txBody>
          <a:bodyPr rtlCol="0">
            <a:normAutofit lnSpcReduction="10000"/>
          </a:bodyPr>
          <a:lstStyle/>
          <a:p>
            <a:pPr algn="r" eaLnBrk="1" hangingPunct="1"/>
            <a:r>
              <a:rPr lang="es-E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Febrero de 2018</a:t>
            </a:r>
          </a:p>
        </p:txBody>
      </p:sp>
    </p:spTree>
    <p:extLst>
      <p:ext uri="{BB962C8B-B14F-4D97-AF65-F5344CB8AC3E}">
        <p14:creationId xmlns:p14="http://schemas.microsoft.com/office/powerpoint/2010/main" val="5065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6 Título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957144"/>
          </a:xfrm>
        </p:spPr>
        <p:txBody>
          <a:bodyPr/>
          <a:lstStyle/>
          <a:p>
            <a:pPr eaLnBrk="1" hangingPunct="1">
              <a:defRPr/>
            </a:pPr>
            <a: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/>
            </a:r>
            <a:b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</a:br>
            <a: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>Consejo - Clientes </a:t>
            </a:r>
            <a: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>Jóvenes</a:t>
            </a:r>
            <a:endParaRPr lang="es-MX" sz="3600" dirty="0">
              <a:solidFill>
                <a:schemeClr val="tx1"/>
              </a:solidFill>
              <a:latin typeface="Soberana Sans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37872" y="6243638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05273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Objetivos Específicos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Rectangle 41"/>
          <p:cNvSpPr/>
          <p:nvPr/>
        </p:nvSpPr>
        <p:spPr>
          <a:xfrm>
            <a:off x="4859461" y="4810257"/>
            <a:ext cx="548640" cy="54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06</a:t>
            </a:r>
          </a:p>
        </p:txBody>
      </p:sp>
      <p:sp>
        <p:nvSpPr>
          <p:cNvPr id="34" name="Rectangle 42"/>
          <p:cNvSpPr/>
          <p:nvPr/>
        </p:nvSpPr>
        <p:spPr>
          <a:xfrm>
            <a:off x="681784" y="4820467"/>
            <a:ext cx="548640" cy="5486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03</a:t>
            </a:r>
          </a:p>
        </p:txBody>
      </p:sp>
      <p:sp>
        <p:nvSpPr>
          <p:cNvPr id="35" name="Rectangle 53"/>
          <p:cNvSpPr/>
          <p:nvPr/>
        </p:nvSpPr>
        <p:spPr>
          <a:xfrm>
            <a:off x="4859461" y="3384416"/>
            <a:ext cx="548640" cy="54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05</a:t>
            </a:r>
          </a:p>
        </p:txBody>
      </p:sp>
      <p:sp>
        <p:nvSpPr>
          <p:cNvPr id="36" name="Rectangle 54"/>
          <p:cNvSpPr/>
          <p:nvPr/>
        </p:nvSpPr>
        <p:spPr>
          <a:xfrm>
            <a:off x="681784" y="3384416"/>
            <a:ext cx="548640" cy="548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02</a:t>
            </a:r>
          </a:p>
        </p:txBody>
      </p:sp>
      <p:sp>
        <p:nvSpPr>
          <p:cNvPr id="37" name="Rectangle 56"/>
          <p:cNvSpPr/>
          <p:nvPr/>
        </p:nvSpPr>
        <p:spPr>
          <a:xfrm>
            <a:off x="4859461" y="1944263"/>
            <a:ext cx="548640" cy="548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04</a:t>
            </a:r>
          </a:p>
        </p:txBody>
      </p:sp>
      <p:sp>
        <p:nvSpPr>
          <p:cNvPr id="38" name="Rectangle 57"/>
          <p:cNvSpPr/>
          <p:nvPr/>
        </p:nvSpPr>
        <p:spPr>
          <a:xfrm>
            <a:off x="681784" y="1944263"/>
            <a:ext cx="548640" cy="5486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01</a:t>
            </a:r>
          </a:p>
        </p:txBody>
      </p:sp>
      <p:sp>
        <p:nvSpPr>
          <p:cNvPr id="39" name="Rectangle 60"/>
          <p:cNvSpPr/>
          <p:nvPr/>
        </p:nvSpPr>
        <p:spPr>
          <a:xfrm>
            <a:off x="1244576" y="2309018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 smtClean="0">
                <a:latin typeface="Soberana Sans" pitchFamily="50" charset="0"/>
              </a:rPr>
              <a:t>Conocer la opinión general de los productos de crédito que ofrece el Instituto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0" name="TextBox 61"/>
          <p:cNvSpPr txBox="1"/>
          <p:nvPr/>
        </p:nvSpPr>
        <p:spPr>
          <a:xfrm>
            <a:off x="1244575" y="1962770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Crédito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 </a:t>
            </a:r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fonacot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1" name="Rectangle 62"/>
          <p:cNvSpPr/>
          <p:nvPr/>
        </p:nvSpPr>
        <p:spPr>
          <a:xfrm>
            <a:off x="5532215" y="2204864"/>
            <a:ext cx="296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Identificar los medios por los que conocieron al Instituto y los beneficios que percibieron para llegar a la contratación.</a:t>
            </a:r>
          </a:p>
        </p:txBody>
      </p:sp>
      <p:sp>
        <p:nvSpPr>
          <p:cNvPr id="42" name="TextBox 63"/>
          <p:cNvSpPr txBox="1"/>
          <p:nvPr/>
        </p:nvSpPr>
        <p:spPr>
          <a:xfrm>
            <a:off x="5532214" y="1928529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comunicación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3" name="Rectangle 66"/>
          <p:cNvSpPr/>
          <p:nvPr/>
        </p:nvSpPr>
        <p:spPr>
          <a:xfrm>
            <a:off x="1244576" y="3717032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b="1" dirty="0">
                <a:latin typeface="Soberana Sans" pitchFamily="50" charset="0"/>
              </a:rPr>
              <a:t>Identificar entidades financieras que han utilizado o conocen y su opinión de ellas</a:t>
            </a:r>
          </a:p>
        </p:txBody>
      </p:sp>
      <p:sp>
        <p:nvSpPr>
          <p:cNvPr id="44" name="TextBox 67"/>
          <p:cNvSpPr txBox="1"/>
          <p:nvPr/>
        </p:nvSpPr>
        <p:spPr>
          <a:xfrm>
            <a:off x="1244575" y="3384416"/>
            <a:ext cx="3327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COMPETENCIA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5" name="Rectangle 68"/>
          <p:cNvSpPr/>
          <p:nvPr/>
        </p:nvSpPr>
        <p:spPr>
          <a:xfrm>
            <a:off x="5532215" y="3717032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b="1" dirty="0" smtClean="0">
                <a:latin typeface="Soberana Sans" pitchFamily="50" charset="0"/>
              </a:rPr>
              <a:t>Identificar focos rojos que puedan indicar corrupción dentro de las Direcciones </a:t>
            </a:r>
            <a:r>
              <a:rPr lang="es-MX" sz="1200" b="1" dirty="0" err="1" smtClean="0">
                <a:latin typeface="Soberana Sans" pitchFamily="50" charset="0"/>
              </a:rPr>
              <a:t>Fonacot</a:t>
            </a:r>
            <a:r>
              <a:rPr lang="es-MX" sz="1200" b="1" dirty="0" smtClean="0">
                <a:latin typeface="Soberana Sans" pitchFamily="50" charset="0"/>
              </a:rPr>
              <a:t>.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6" name="TextBox 69"/>
          <p:cNvSpPr txBox="1"/>
          <p:nvPr/>
        </p:nvSpPr>
        <p:spPr>
          <a:xfrm>
            <a:off x="5532214" y="3384416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ANTICORRUPCIÓN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7" name="Rectangle 72"/>
          <p:cNvSpPr/>
          <p:nvPr/>
        </p:nvSpPr>
        <p:spPr>
          <a:xfrm>
            <a:off x="1244576" y="5167499"/>
            <a:ext cx="2967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Conocer los factores que influyen en la decisión de contratación de </a:t>
            </a:r>
            <a:r>
              <a:rPr lang="es-MX" sz="1200" b="1" dirty="0" smtClean="0">
                <a:latin typeface="Soberana Sans" pitchFamily="50" charset="0"/>
              </a:rPr>
              <a:t>crédito y el destino del crédito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8" name="TextBox 73"/>
          <p:cNvSpPr txBox="1"/>
          <p:nvPr/>
        </p:nvSpPr>
        <p:spPr>
          <a:xfrm>
            <a:off x="1244575" y="4821251"/>
            <a:ext cx="3373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Decisión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 de </a:t>
            </a:r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contratación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9" name="Rectangle 74"/>
          <p:cNvSpPr/>
          <p:nvPr/>
        </p:nvSpPr>
        <p:spPr>
          <a:xfrm>
            <a:off x="5532215" y="5143401"/>
            <a:ext cx="296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Evaluar la experiencia de contratación del crédito </a:t>
            </a:r>
            <a:r>
              <a:rPr lang="es-MX" sz="1200" b="1" dirty="0" smtClean="0">
                <a:latin typeface="Soberana Sans" pitchFamily="50" charset="0"/>
              </a:rPr>
              <a:t>FONACOT (Atención a cliente, servicio en sucursal, servicio en </a:t>
            </a:r>
            <a:r>
              <a:rPr lang="es-MX" sz="1200" b="1" dirty="0" err="1" smtClean="0">
                <a:latin typeface="Soberana Sans" pitchFamily="50" charset="0"/>
              </a:rPr>
              <a:t>Call</a:t>
            </a:r>
            <a:r>
              <a:rPr lang="es-MX" sz="1200" b="1" dirty="0" smtClean="0">
                <a:latin typeface="Soberana Sans" pitchFamily="50" charset="0"/>
              </a:rPr>
              <a:t> Center, Crédito Seguro)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50" name="TextBox 75"/>
          <p:cNvSpPr txBox="1"/>
          <p:nvPr/>
        </p:nvSpPr>
        <p:spPr>
          <a:xfrm>
            <a:off x="5532214" y="4797152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experiencia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81267" y="6271022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755576" y="1484784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Se envió a </a:t>
            </a:r>
            <a:r>
              <a:rPr lang="es-MX" sz="1600" dirty="0" err="1" smtClean="0">
                <a:solidFill>
                  <a:prstClr val="black"/>
                </a:solidFill>
                <a:latin typeface="Soberana Sans" pitchFamily="50" charset="0"/>
              </a:rPr>
              <a:t>Call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 Center un universo de clientes recurrentes que contrataron durante el periodo de Julio-Diciembre 2017 un crédito FONACOT para que se les llamara e invitara a participar en la sesión.</a:t>
            </a:r>
            <a:endParaRPr lang="es-MX" sz="1600" dirty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Se presentaron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4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clientes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en la Sucursal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Monterrey para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una sesión de grupo que tuvo duración de una hora y al finalizar se les realizó una breve encuesta de 7 preguntas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.</a:t>
            </a: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El rango de edad de los participantes fue de 20 a 25 años</a:t>
            </a:r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124744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Metodología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015612294"/>
              </p:ext>
            </p:extLst>
          </p:nvPr>
        </p:nvGraphicFramePr>
        <p:xfrm>
          <a:off x="1763688" y="4279304"/>
          <a:ext cx="2376264" cy="1932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871960"/>
              </p:ext>
            </p:extLst>
          </p:nvPr>
        </p:nvGraphicFramePr>
        <p:xfrm>
          <a:off x="4283968" y="4070176"/>
          <a:ext cx="4310256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317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sp>
        <p:nvSpPr>
          <p:cNvPr id="4" name="3 CuadroTexto"/>
          <p:cNvSpPr txBox="1"/>
          <p:nvPr/>
        </p:nvSpPr>
        <p:spPr bwMode="auto">
          <a:xfrm>
            <a:off x="1665392" y="1124744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Antigüedad y hábitos de uso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1637528"/>
            <a:ext cx="79928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Los clientes, a pesar de ser muy jóvenes son en su mayoría </a:t>
            </a:r>
            <a:r>
              <a:rPr lang="es-MX" sz="1600" b="1" dirty="0" smtClean="0">
                <a:solidFill>
                  <a:srgbClr val="0A903D"/>
                </a:solidFill>
                <a:latin typeface="Soberana Sans" pitchFamily="50" charset="0"/>
              </a:rPr>
              <a:t>casados y/o tienen hijos</a:t>
            </a:r>
            <a:endParaRPr lang="es-MX" sz="1600" b="1" dirty="0" smtClean="0">
              <a:solidFill>
                <a:srgbClr val="0A903D"/>
              </a:solidFill>
              <a:latin typeface="Soberana Sans" pitchFamily="50" charset="0"/>
            </a:endParaRP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Han utilizado su crédito </a:t>
            </a:r>
            <a:r>
              <a:rPr lang="es-MX" sz="1600" dirty="0" err="1" smtClean="0">
                <a:solidFill>
                  <a:prstClr val="black"/>
                </a:solidFill>
                <a:latin typeface="Soberana Sans" pitchFamily="50" charset="0"/>
              </a:rPr>
              <a:t>Fonacot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 para</a:t>
            </a:r>
            <a:r>
              <a:rPr lang="es-MX" sz="1600" dirty="0" smtClean="0">
                <a:solidFill>
                  <a:srgbClr val="0A903D"/>
                </a:solidFill>
                <a:latin typeface="Soberana Sans" pitchFamily="50" charset="0"/>
              </a:rPr>
              <a:t> </a:t>
            </a:r>
            <a:r>
              <a:rPr lang="es-MX" sz="1600" b="1" dirty="0" smtClean="0">
                <a:solidFill>
                  <a:srgbClr val="0A903D"/>
                </a:solidFill>
                <a:latin typeface="Soberana Sans" pitchFamily="50" charset="0"/>
              </a:rPr>
              <a:t>gastos relacionados con el hogar o para vacaciones.</a:t>
            </a:r>
            <a:endParaRPr lang="es-MX" sz="1600" b="1" dirty="0" smtClean="0">
              <a:solidFill>
                <a:srgbClr val="0A903D"/>
              </a:solidFill>
              <a:latin typeface="Soberana Sans" pitchFamily="50" charset="0"/>
            </a:endParaRP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Antes de conocer el Instituto, en su mayoría recurrían a los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préstamos a conocidos o familiares.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5478" y="3505650"/>
            <a:ext cx="417455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Desconocen cuáles son las redes sociales del Instituto.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b="1" dirty="0" smtClean="0">
                <a:solidFill>
                  <a:srgbClr val="0A903D"/>
                </a:solidFill>
                <a:latin typeface="Soberana Sans" pitchFamily="50" charset="0"/>
              </a:rPr>
              <a:t>Desconocen el sistema de citas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, por lo que acuden directamente a sucursal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Desconocen la utilidad de las UTYS.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Se </a:t>
            </a:r>
            <a:r>
              <a:rPr lang="es-MX" sz="1600" b="1" dirty="0" smtClean="0">
                <a:solidFill>
                  <a:srgbClr val="0A903D"/>
                </a:solidFill>
                <a:latin typeface="Soberana Sans" pitchFamily="50" charset="0"/>
              </a:rPr>
              <a:t>enteraron de </a:t>
            </a:r>
            <a:r>
              <a:rPr lang="es-MX" sz="1600" b="1" dirty="0" err="1" smtClean="0">
                <a:solidFill>
                  <a:srgbClr val="0A903D"/>
                </a:solidFill>
                <a:latin typeface="Soberana Sans" pitchFamily="50" charset="0"/>
              </a:rPr>
              <a:t>Fonacot</a:t>
            </a:r>
            <a:r>
              <a:rPr lang="es-MX" sz="1600" b="1" dirty="0" smtClean="0">
                <a:solidFill>
                  <a:srgbClr val="0A903D"/>
                </a:solidFill>
                <a:latin typeface="Soberana Sans" pitchFamily="50" charset="0"/>
              </a:rPr>
              <a:t> en sus Centros de Trabajo </a:t>
            </a:r>
            <a:endParaRPr lang="es-MX" sz="1600" b="1" dirty="0" smtClean="0">
              <a:solidFill>
                <a:srgbClr val="0A903D"/>
              </a:solidFill>
              <a:latin typeface="Soberana Sans" pitchFamily="50" charset="0"/>
            </a:endParaRPr>
          </a:p>
        </p:txBody>
      </p:sp>
      <p:graphicFrame>
        <p:nvGraphicFramePr>
          <p:cNvPr id="7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260520"/>
              </p:ext>
            </p:extLst>
          </p:nvPr>
        </p:nvGraphicFramePr>
        <p:xfrm>
          <a:off x="4355976" y="33569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519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755576" y="1583501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Los clientes identifican los tiempos de trámite como razonables, en su mayoría esperaron menos de 30 minutos para pasar y realizaron su trámite en un lapso de 20 a 30 minutos. Además resaltan que la atención con cita es puntual.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100% de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los participantes calificaron la atención en sucursal como excelente o buena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En cuanto a sugerencias para mejorar recomiendan abrir más sucursales y enviarles promociones vía SMS.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" name="5 CuadroTexto"/>
          <p:cNvSpPr txBox="1"/>
          <p:nvPr/>
        </p:nvSpPr>
        <p:spPr bwMode="auto">
          <a:xfrm>
            <a:off x="1665392" y="1124744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Experiencia de contratación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176393"/>
              </p:ext>
            </p:extLst>
          </p:nvPr>
        </p:nvGraphicFramePr>
        <p:xfrm>
          <a:off x="467543" y="3720009"/>
          <a:ext cx="4268105" cy="2661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644662"/>
              </p:ext>
            </p:extLst>
          </p:nvPr>
        </p:nvGraphicFramePr>
        <p:xfrm>
          <a:off x="4617720" y="3823085"/>
          <a:ext cx="4382264" cy="2455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1986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81267" y="5842512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05273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Centros de Trabajo de los Participantes 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1850628"/>
            <a:ext cx="648072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Atento </a:t>
            </a:r>
            <a:r>
              <a:rPr lang="es-MX" sz="1400" b="1" dirty="0" err="1">
                <a:latin typeface="Soberana Sans" pitchFamily="50" charset="0"/>
              </a:rPr>
              <a:t>Site</a:t>
            </a:r>
            <a:endParaRPr lang="es-MX" sz="1400" b="1" dirty="0">
              <a:latin typeface="Soberana Sans" pitchFamily="50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 err="1">
                <a:latin typeface="Soberana Sans" pitchFamily="50" charset="0"/>
              </a:rPr>
              <a:t>Aceromex</a:t>
            </a:r>
            <a:r>
              <a:rPr lang="es-MX" sz="1400" b="1" dirty="0">
                <a:latin typeface="Soberana Sans" pitchFamily="50" charset="0"/>
              </a:rPr>
              <a:t> Perfiles y Materiales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Wal-Mart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 smtClean="0">
                <a:latin typeface="Soberana Sans" pitchFamily="50" charset="0"/>
              </a:rPr>
              <a:t>GRANMARK</a:t>
            </a:r>
            <a:endParaRPr lang="es-MX" sz="1400" b="1" dirty="0"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755576" y="1556792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spcBef>
                <a:spcPts val="0"/>
              </a:spcBef>
              <a:buFont typeface="Arial" pitchFamily="34" charset="0"/>
              <a:buChar char="•"/>
            </a:pPr>
            <a:r>
              <a:rPr lang="es-MX" sz="1400" dirty="0">
                <a:solidFill>
                  <a:prstClr val="black"/>
                </a:solidFill>
                <a:latin typeface="Soberana Sans" pitchFamily="50" charset="0"/>
              </a:rPr>
              <a:t>Conocer la opinión general de los trabajadores usuarios del crédito FONACOT con respecto al crédito FONACOT y otros productos de crédito que hayan utilizado e identificar los motivadores de contratación de productos crediticios, para proponer estrategias que permitan aumentar la colocación de créditos del Instituto.</a:t>
            </a:r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05273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Objetivo General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t="41667" r="3360"/>
          <a:stretch/>
        </p:blipFill>
        <p:spPr bwMode="auto">
          <a:xfrm>
            <a:off x="755576" y="3068960"/>
            <a:ext cx="8067203" cy="292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9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6 Título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957144"/>
          </a:xfrm>
        </p:spPr>
        <p:txBody>
          <a:bodyPr/>
          <a:lstStyle/>
          <a:p>
            <a:pPr eaLnBrk="1" hangingPunct="1">
              <a:defRPr/>
            </a:pPr>
            <a: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>Consejo - Productos</a:t>
            </a:r>
            <a:endParaRPr lang="es-MX" sz="3600" dirty="0">
              <a:solidFill>
                <a:schemeClr val="tx1"/>
              </a:solidFill>
              <a:latin typeface="Soberana Sans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37872" y="6243638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05273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Objetivos Específicos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Rectangle 41"/>
          <p:cNvSpPr/>
          <p:nvPr/>
        </p:nvSpPr>
        <p:spPr>
          <a:xfrm>
            <a:off x="4859461" y="4810257"/>
            <a:ext cx="548640" cy="54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06</a:t>
            </a:r>
          </a:p>
        </p:txBody>
      </p:sp>
      <p:sp>
        <p:nvSpPr>
          <p:cNvPr id="34" name="Rectangle 42"/>
          <p:cNvSpPr/>
          <p:nvPr/>
        </p:nvSpPr>
        <p:spPr>
          <a:xfrm>
            <a:off x="681784" y="4820467"/>
            <a:ext cx="548640" cy="5486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03</a:t>
            </a:r>
          </a:p>
        </p:txBody>
      </p:sp>
      <p:sp>
        <p:nvSpPr>
          <p:cNvPr id="35" name="Rectangle 53"/>
          <p:cNvSpPr/>
          <p:nvPr/>
        </p:nvSpPr>
        <p:spPr>
          <a:xfrm>
            <a:off x="4859461" y="3384416"/>
            <a:ext cx="548640" cy="54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05</a:t>
            </a:r>
          </a:p>
        </p:txBody>
      </p:sp>
      <p:sp>
        <p:nvSpPr>
          <p:cNvPr id="36" name="Rectangle 54"/>
          <p:cNvSpPr/>
          <p:nvPr/>
        </p:nvSpPr>
        <p:spPr>
          <a:xfrm>
            <a:off x="681784" y="3384416"/>
            <a:ext cx="548640" cy="548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02</a:t>
            </a:r>
          </a:p>
        </p:txBody>
      </p:sp>
      <p:sp>
        <p:nvSpPr>
          <p:cNvPr id="37" name="Rectangle 56"/>
          <p:cNvSpPr/>
          <p:nvPr/>
        </p:nvSpPr>
        <p:spPr>
          <a:xfrm>
            <a:off x="4859461" y="1944263"/>
            <a:ext cx="548640" cy="548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04</a:t>
            </a:r>
          </a:p>
        </p:txBody>
      </p:sp>
      <p:sp>
        <p:nvSpPr>
          <p:cNvPr id="38" name="Rectangle 57"/>
          <p:cNvSpPr/>
          <p:nvPr/>
        </p:nvSpPr>
        <p:spPr>
          <a:xfrm>
            <a:off x="681784" y="1944263"/>
            <a:ext cx="548640" cy="5486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01</a:t>
            </a:r>
          </a:p>
        </p:txBody>
      </p:sp>
      <p:sp>
        <p:nvSpPr>
          <p:cNvPr id="39" name="Rectangle 60"/>
          <p:cNvSpPr/>
          <p:nvPr/>
        </p:nvSpPr>
        <p:spPr>
          <a:xfrm>
            <a:off x="1244576" y="2309018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 smtClean="0">
                <a:latin typeface="Soberana Sans" pitchFamily="50" charset="0"/>
              </a:rPr>
              <a:t>Conocer la opinión general de los productos de crédito que ofrece el Instituto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0" name="TextBox 61"/>
          <p:cNvSpPr txBox="1"/>
          <p:nvPr/>
        </p:nvSpPr>
        <p:spPr>
          <a:xfrm>
            <a:off x="1244575" y="1962770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Crédito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 </a:t>
            </a:r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fonacot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1" name="Rectangle 62"/>
          <p:cNvSpPr/>
          <p:nvPr/>
        </p:nvSpPr>
        <p:spPr>
          <a:xfrm>
            <a:off x="5532215" y="2204864"/>
            <a:ext cx="296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Identificar los medios por los que conocieron al Instituto y los beneficios que percibieron para llegar a la contratación.</a:t>
            </a:r>
          </a:p>
        </p:txBody>
      </p:sp>
      <p:sp>
        <p:nvSpPr>
          <p:cNvPr id="42" name="TextBox 63"/>
          <p:cNvSpPr txBox="1"/>
          <p:nvPr/>
        </p:nvSpPr>
        <p:spPr>
          <a:xfrm>
            <a:off x="5532214" y="1928529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comunicación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3" name="Rectangle 66"/>
          <p:cNvSpPr/>
          <p:nvPr/>
        </p:nvSpPr>
        <p:spPr>
          <a:xfrm>
            <a:off x="1244576" y="3717032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b="1" dirty="0" smtClean="0">
                <a:latin typeface="Soberana Sans" pitchFamily="50" charset="0"/>
              </a:rPr>
              <a:t>Identificar el nivel de conocimiento de los productos de crédito del Instituto.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4" name="TextBox 67"/>
          <p:cNvSpPr txBox="1"/>
          <p:nvPr/>
        </p:nvSpPr>
        <p:spPr>
          <a:xfrm>
            <a:off x="1244575" y="3384416"/>
            <a:ext cx="3327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CONOCIMIENTO DEL CRÉDITO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5" name="Rectangle 68"/>
          <p:cNvSpPr/>
          <p:nvPr/>
        </p:nvSpPr>
        <p:spPr>
          <a:xfrm>
            <a:off x="5532215" y="3717032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b="1" dirty="0">
                <a:latin typeface="Soberana Sans" pitchFamily="50" charset="0"/>
              </a:rPr>
              <a:t>Generar propuestas de mejora y nuevos productos</a:t>
            </a:r>
          </a:p>
        </p:txBody>
      </p:sp>
      <p:sp>
        <p:nvSpPr>
          <p:cNvPr id="46" name="TextBox 69"/>
          <p:cNvSpPr txBox="1"/>
          <p:nvPr/>
        </p:nvSpPr>
        <p:spPr>
          <a:xfrm>
            <a:off x="5532214" y="3384416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propuestas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7" name="Rectangle 72"/>
          <p:cNvSpPr/>
          <p:nvPr/>
        </p:nvSpPr>
        <p:spPr>
          <a:xfrm>
            <a:off x="1244576" y="5167499"/>
            <a:ext cx="2967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Conocer los factores que influyen en la decisión de contratación de </a:t>
            </a:r>
            <a:r>
              <a:rPr lang="es-MX" sz="1200" b="1" dirty="0" smtClean="0">
                <a:latin typeface="Soberana Sans" pitchFamily="50" charset="0"/>
              </a:rPr>
              <a:t>crédito y el destino del crédito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8" name="TextBox 73"/>
          <p:cNvSpPr txBox="1"/>
          <p:nvPr/>
        </p:nvSpPr>
        <p:spPr>
          <a:xfrm>
            <a:off x="1244575" y="4821251"/>
            <a:ext cx="3373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Decisión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 de </a:t>
            </a:r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contratación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9" name="Rectangle 74"/>
          <p:cNvSpPr/>
          <p:nvPr/>
        </p:nvSpPr>
        <p:spPr>
          <a:xfrm>
            <a:off x="5532215" y="5143401"/>
            <a:ext cx="296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Evaluar la experiencia de contratación del crédito </a:t>
            </a:r>
            <a:r>
              <a:rPr lang="es-MX" sz="1200" b="1" dirty="0" smtClean="0">
                <a:latin typeface="Soberana Sans" pitchFamily="50" charset="0"/>
              </a:rPr>
              <a:t>FONACOT (Atención a cliente, servicio en sucursal, servicio en </a:t>
            </a:r>
            <a:r>
              <a:rPr lang="es-MX" sz="1200" b="1" dirty="0" err="1" smtClean="0">
                <a:latin typeface="Soberana Sans" pitchFamily="50" charset="0"/>
              </a:rPr>
              <a:t>Call</a:t>
            </a:r>
            <a:r>
              <a:rPr lang="es-MX" sz="1200" b="1" dirty="0" smtClean="0">
                <a:latin typeface="Soberana Sans" pitchFamily="50" charset="0"/>
              </a:rPr>
              <a:t> Center, Crédito Seguro)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50" name="TextBox 75"/>
          <p:cNvSpPr txBox="1"/>
          <p:nvPr/>
        </p:nvSpPr>
        <p:spPr>
          <a:xfrm>
            <a:off x="5532214" y="4797152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experiencia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81267" y="6271022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755576" y="162473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Se envió a </a:t>
            </a:r>
            <a:r>
              <a:rPr lang="es-MX" sz="1600" dirty="0" err="1" smtClean="0">
                <a:solidFill>
                  <a:prstClr val="black"/>
                </a:solidFill>
                <a:latin typeface="Soberana Sans" pitchFamily="50" charset="0"/>
              </a:rPr>
              <a:t>Call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 Center un universo de clientes que contrataron durante el periodo de Julio-Diciembre 2017 un crédito FONACOT de algún producto distinto al 350</a:t>
            </a: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para que se les llamara e invitara a participar en la sesión.</a:t>
            </a:r>
            <a:endParaRPr lang="es-MX" sz="1600" dirty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Se presentaron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9 clientes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en la Sucursal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Monterrey para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una sesión de grupo que tuvo duración de una hora y al finalizar se les realizó una breve encuesta de 7 preguntas.</a:t>
            </a:r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264692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Metodología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126705427"/>
              </p:ext>
            </p:extLst>
          </p:nvPr>
        </p:nvGraphicFramePr>
        <p:xfrm>
          <a:off x="755576" y="4149080"/>
          <a:ext cx="2376264" cy="1932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411086"/>
              </p:ext>
            </p:extLst>
          </p:nvPr>
        </p:nvGraphicFramePr>
        <p:xfrm>
          <a:off x="2664630" y="3789040"/>
          <a:ext cx="3906180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343765"/>
              </p:ext>
            </p:extLst>
          </p:nvPr>
        </p:nvGraphicFramePr>
        <p:xfrm>
          <a:off x="5284048" y="3645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436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55576" y="192147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Los clientes nuevos dijeron haberse enterado de FONACOT por medio de su Centro de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Trabajo (50%)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o por recomendación de algún familiar o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amigo (50%)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 Los clientes recurrentes destacaron que los motivos para volver a contratar con el Instituto son: </a:t>
            </a:r>
            <a:r>
              <a:rPr lang="es-MX" sz="1600" b="1" dirty="0" smtClean="0">
                <a:solidFill>
                  <a:srgbClr val="0A903D"/>
                </a:solidFill>
                <a:latin typeface="Soberana Sans" pitchFamily="50" charset="0"/>
              </a:rPr>
              <a:t>Descuento por nómina (</a:t>
            </a:r>
            <a:r>
              <a:rPr lang="es-MX" sz="1600" b="1" dirty="0" smtClean="0">
                <a:solidFill>
                  <a:srgbClr val="0A903D"/>
                </a:solidFill>
                <a:latin typeface="Soberana Sans" pitchFamily="50" charset="0"/>
              </a:rPr>
              <a:t>60%), </a:t>
            </a:r>
            <a:r>
              <a:rPr lang="es-MX" sz="1600" b="1" dirty="0" smtClean="0">
                <a:solidFill>
                  <a:srgbClr val="0A903D"/>
                </a:solidFill>
                <a:latin typeface="Soberana Sans" pitchFamily="50" charset="0"/>
              </a:rPr>
              <a:t>Rapidez en el trámite (</a:t>
            </a:r>
            <a:r>
              <a:rPr lang="es-MX" sz="1600" b="1" dirty="0" smtClean="0">
                <a:solidFill>
                  <a:srgbClr val="0A903D"/>
                </a:solidFill>
                <a:latin typeface="Soberana Sans" pitchFamily="50" charset="0"/>
              </a:rPr>
              <a:t>20%) </a:t>
            </a:r>
            <a:r>
              <a:rPr lang="es-MX" sz="1600" b="1" dirty="0" smtClean="0">
                <a:solidFill>
                  <a:srgbClr val="0A903D"/>
                </a:solidFill>
                <a:latin typeface="Soberana Sans" pitchFamily="50" charset="0"/>
              </a:rPr>
              <a:t>y la tasa de interés </a:t>
            </a:r>
            <a:r>
              <a:rPr lang="es-MX" sz="1600" b="1" dirty="0" smtClean="0">
                <a:solidFill>
                  <a:srgbClr val="0A903D"/>
                </a:solidFill>
                <a:latin typeface="Soberana Sans" pitchFamily="50" charset="0"/>
              </a:rPr>
              <a:t>(</a:t>
            </a:r>
            <a:r>
              <a:rPr lang="es-MX" sz="1600" b="1" dirty="0" smtClean="0">
                <a:solidFill>
                  <a:srgbClr val="0A903D"/>
                </a:solidFill>
                <a:latin typeface="Soberana Sans" pitchFamily="50" charset="0"/>
              </a:rPr>
              <a:t>20</a:t>
            </a:r>
            <a:r>
              <a:rPr lang="es-MX" sz="1600" b="1" dirty="0" smtClean="0">
                <a:solidFill>
                  <a:srgbClr val="0A903D"/>
                </a:solidFill>
                <a:latin typeface="Soberana Sans" pitchFamily="50" charset="0"/>
              </a:rPr>
              <a:t>%)</a:t>
            </a:r>
            <a:endParaRPr lang="es-MX" sz="1600" b="1" dirty="0" smtClean="0">
              <a:solidFill>
                <a:srgbClr val="0A903D"/>
              </a:solidFill>
              <a:latin typeface="Soberana Sans" pitchFamily="50" charset="0"/>
            </a:endParaRPr>
          </a:p>
        </p:txBody>
      </p:sp>
      <p:sp>
        <p:nvSpPr>
          <p:cNvPr id="5" name="4 CuadroTexto"/>
          <p:cNvSpPr txBox="1"/>
          <p:nvPr/>
        </p:nvSpPr>
        <p:spPr bwMode="auto">
          <a:xfrm>
            <a:off x="1665392" y="133147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Atributos del crédito y medios de comunicación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5576" y="38610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Los participantes mencionan no haberse enterado de la Caravana </a:t>
            </a:r>
            <a:r>
              <a:rPr lang="es-MX" sz="1600" dirty="0" err="1" smtClean="0">
                <a:solidFill>
                  <a:prstClr val="black"/>
                </a:solidFill>
                <a:latin typeface="Soberana Sans" pitchFamily="50" charset="0"/>
              </a:rPr>
              <a:t>Fonacot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.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Quisieran enterarse de promociones por SMS o correo electrónico.</a:t>
            </a:r>
            <a:endParaRPr lang="es-MX" sz="1600" dirty="0">
              <a:solidFill>
                <a:prstClr val="black"/>
              </a:solidFill>
              <a:latin typeface="Soberana Sans" pitchFamily="50" charset="0"/>
            </a:endParaRPr>
          </a:p>
        </p:txBody>
      </p:sp>
      <p:graphicFrame>
        <p:nvGraphicFramePr>
          <p:cNvPr id="7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730400"/>
              </p:ext>
            </p:extLst>
          </p:nvPr>
        </p:nvGraphicFramePr>
        <p:xfrm>
          <a:off x="5040560" y="3638964"/>
          <a:ext cx="3923928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704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 bwMode="auto">
          <a:xfrm>
            <a:off x="1665392" y="133147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Conocimiento d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e crédito y atención en sucursal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1875596"/>
            <a:ext cx="7992888" cy="4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60" y="184482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Los </a:t>
            </a: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clientes nuevos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conservan la idea de que existe un crédito </a:t>
            </a:r>
            <a:r>
              <a:rPr lang="es-MX" sz="1600" dirty="0" err="1" smtClean="0">
                <a:solidFill>
                  <a:prstClr val="black"/>
                </a:solidFill>
                <a:latin typeface="Soberana Sans" pitchFamily="50" charset="0"/>
              </a:rPr>
              <a:t>Fonacot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 para muebles que se maneja con distribuidores.</a:t>
            </a:r>
            <a:endParaRPr lang="es-MX" sz="1600" dirty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63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%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de los participantes mencionaron que antes de utilizar </a:t>
            </a:r>
            <a:r>
              <a:rPr lang="es-MX" sz="1600" dirty="0" err="1" smtClean="0">
                <a:solidFill>
                  <a:prstClr val="black"/>
                </a:solidFill>
                <a:latin typeface="Soberana Sans" pitchFamily="50" charset="0"/>
              </a:rPr>
              <a:t>Fonacot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 tramitaban créditos de nómina bancarios y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25%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mencionó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utilizar tandas y ahorros</a:t>
            </a:r>
          </a:p>
        </p:txBody>
      </p:sp>
      <p:graphicFrame>
        <p:nvGraphicFramePr>
          <p:cNvPr id="8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747179"/>
              </p:ext>
            </p:extLst>
          </p:nvPr>
        </p:nvGraphicFramePr>
        <p:xfrm>
          <a:off x="5076056" y="3501008"/>
          <a:ext cx="3795589" cy="2346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611560" y="3411299"/>
            <a:ext cx="4572000" cy="27628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50% de los trabajadores dijeron haber esperado entre 30y 45 minutos para pasar con un analista y el 100% tardaron menos de 45 minutos en el trámite de su crédito.</a:t>
            </a: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88% de los trabajadores calificaron la atención y amabilidad como excelente o buena.</a:t>
            </a:r>
            <a:endParaRPr lang="es-MX" sz="1600" dirty="0">
              <a:solidFill>
                <a:prstClr val="black"/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2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 bwMode="auto">
          <a:xfrm>
            <a:off x="1665392" y="133147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Conocimiento de crédito y atención en sucursal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1875596"/>
            <a:ext cx="7992888" cy="4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38395" y="1772816"/>
            <a:ext cx="81540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	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Los clientes mencionan no conocer las redes sociales ni la página de internet del Instituto.</a:t>
            </a: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A pesar de haber contratado algún producto, mencionan que no se les explicaron los beneficios.</a:t>
            </a:r>
          </a:p>
        </p:txBody>
      </p:sp>
      <p:graphicFrame>
        <p:nvGraphicFramePr>
          <p:cNvPr id="9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658729"/>
              </p:ext>
            </p:extLst>
          </p:nvPr>
        </p:nvGraphicFramePr>
        <p:xfrm>
          <a:off x="4283968" y="32849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755576" y="3342476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Desconocen planes de salida y beneficios del seguro</a:t>
            </a: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Mencionan que la nueva ubicación de la sucursal es de más fácil acceso.</a:t>
            </a:r>
          </a:p>
        </p:txBody>
      </p:sp>
    </p:spTree>
    <p:extLst>
      <p:ext uri="{BB962C8B-B14F-4D97-AF65-F5344CB8AC3E}">
        <p14:creationId xmlns:p14="http://schemas.microsoft.com/office/powerpoint/2010/main" val="101560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81267" y="5842512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05273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Centros de Trabajo de los Participantes 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1850628"/>
            <a:ext cx="64807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Aceros </a:t>
            </a:r>
            <a:r>
              <a:rPr lang="es-MX" sz="1400" b="1" dirty="0" err="1">
                <a:latin typeface="Soberana Sans" pitchFamily="50" charset="0"/>
              </a:rPr>
              <a:t>Leyson</a:t>
            </a:r>
            <a:endParaRPr lang="es-MX" sz="1400" b="1" dirty="0">
              <a:latin typeface="Soberana Sans" pitchFamily="50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Municipio de Monterrey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Hospital Clínica acá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Centro Comercial Soriana S.A. de C.V.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Sigma Alimentos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 err="1" smtClean="0">
                <a:latin typeface="Soberana Sans" pitchFamily="50" charset="0"/>
              </a:rPr>
              <a:t>Northpola</a:t>
            </a:r>
            <a:r>
              <a:rPr lang="es-MX" sz="1400" b="1" dirty="0" smtClean="0">
                <a:latin typeface="Soberana Sans" pitchFamily="50" charset="0"/>
              </a:rPr>
              <a:t> </a:t>
            </a:r>
            <a:r>
              <a:rPr lang="es-MX" sz="1400" b="1" dirty="0" err="1">
                <a:latin typeface="Soberana Sans" pitchFamily="50" charset="0"/>
              </a:rPr>
              <a:t>Star</a:t>
            </a:r>
            <a:r>
              <a:rPr lang="es-MX" sz="1400" b="1" dirty="0">
                <a:latin typeface="Soberana Sans" pitchFamily="50" charset="0"/>
              </a:rPr>
              <a:t> </a:t>
            </a:r>
            <a:r>
              <a:rPr lang="es-MX" sz="1400" b="1" dirty="0" err="1">
                <a:latin typeface="Soberana Sans" pitchFamily="50" charset="0"/>
              </a:rPr>
              <a:t>Polaris</a:t>
            </a:r>
            <a:r>
              <a:rPr lang="es-MX" sz="1400" b="1" dirty="0">
                <a:latin typeface="Soberana Sans" pitchFamily="50" charset="0"/>
              </a:rPr>
              <a:t> </a:t>
            </a:r>
            <a:r>
              <a:rPr lang="es-MX" sz="1400" b="1" dirty="0" err="1">
                <a:latin typeface="Soberana Sans" pitchFamily="50" charset="0"/>
              </a:rPr>
              <a:t>Mty</a:t>
            </a:r>
            <a:endParaRPr lang="es-MX" sz="1400" b="1" dirty="0">
              <a:latin typeface="Soberana Sans" pitchFamily="50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Grupo SENDA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1400" b="1" dirty="0"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algn="ctr" eaLnBrk="1" hangingPunct="1">
          <a:defRPr dirty="0">
            <a:solidFill>
              <a:schemeClr val="bg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algn="ctr" eaLnBrk="1" hangingPunct="1">
          <a:defRPr dirty="0">
            <a:solidFill>
              <a:schemeClr val="bg1"/>
            </a:solidFill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54575</TotalTime>
  <Words>935</Words>
  <Application>Microsoft Office PowerPoint</Application>
  <PresentationFormat>Presentación en pantalla (4:3)</PresentationFormat>
  <Paragraphs>125</Paragraphs>
  <Slides>15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Tema de Office</vt:lpstr>
      <vt:lpstr>Diseño personalizado</vt:lpstr>
      <vt:lpstr>Tema1</vt:lpstr>
      <vt:lpstr>Consejo de Clientes  Dirección Monterrey</vt:lpstr>
      <vt:lpstr>Presentación de PowerPoint</vt:lpstr>
      <vt:lpstr>Consejo - Productos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Consejo - Clientes Jóvenes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WarezMaster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de Financiamiento Infonacot 2013</dc:title>
  <dc:creator>Demián Reyes Tiburcio</dc:creator>
  <cp:lastModifiedBy>Ma. Lorena Gutiérrez Escoffie</cp:lastModifiedBy>
  <cp:revision>2846</cp:revision>
  <cp:lastPrinted>2017-01-17T16:57:22Z</cp:lastPrinted>
  <dcterms:created xsi:type="dcterms:W3CDTF">2012-12-11T21:18:10Z</dcterms:created>
  <dcterms:modified xsi:type="dcterms:W3CDTF">2018-03-03T00:28:53Z</dcterms:modified>
</cp:coreProperties>
</file>