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857" r:id="rId3"/>
  </p:sldMasterIdLst>
  <p:notesMasterIdLst>
    <p:notesMasterId r:id="rId20"/>
  </p:notesMasterIdLst>
  <p:handoutMasterIdLst>
    <p:handoutMasterId r:id="rId21"/>
  </p:handoutMasterIdLst>
  <p:sldIdLst>
    <p:sldId id="414" r:id="rId4"/>
    <p:sldId id="426" r:id="rId5"/>
    <p:sldId id="448" r:id="rId6"/>
    <p:sldId id="427" r:id="rId7"/>
    <p:sldId id="428" r:id="rId8"/>
    <p:sldId id="439" r:id="rId9"/>
    <p:sldId id="441" r:id="rId10"/>
    <p:sldId id="442" r:id="rId11"/>
    <p:sldId id="435" r:id="rId12"/>
    <p:sldId id="443" r:id="rId13"/>
    <p:sldId id="444" r:id="rId14"/>
    <p:sldId id="445" r:id="rId15"/>
    <p:sldId id="447" r:id="rId16"/>
    <p:sldId id="449" r:id="rId17"/>
    <p:sldId id="450" r:id="rId18"/>
    <p:sldId id="446" r:id="rId19"/>
  </p:sldIdLst>
  <p:sldSz cx="9144000" cy="6858000" type="screen4x3"/>
  <p:notesSz cx="6950075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8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6" autoAdjust="0"/>
    <p:restoredTop sz="98618" autoAdjust="0"/>
  </p:normalViewPr>
  <p:slideViewPr>
    <p:cSldViewPr showGuides="1">
      <p:cViewPr>
        <p:scale>
          <a:sx n="90" d="100"/>
          <a:sy n="90" d="100"/>
        </p:scale>
        <p:origin x="-1152" y="-58"/>
      </p:cViewPr>
      <p:guideLst>
        <p:guide orient="horz" pos="981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168" y="-91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2%20Zaragoza\Copia%20de%20Encuestas%20Zaragoza%202601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2%20Zaragoza\Copia%20de%20Encuestas%20Zaragoza%202601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2%20Zaragoza\Copia%20de%20Encuestas%20Zaragoza%202601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2%20Zaragoza\Copia%20de%20Encuestas%20Zaragoza%202601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2%20Zaragoza\Copia%20de%20Encuestas%20Zaragoza%202601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2%20Zaragoza\Copia%20de%20Encuestas%20Zaragoza%202601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1%20Enero\02%20Zaragoza\Copia%20de%20Encuestas%20Zaragoza%202601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Edad</a:t>
            </a:r>
          </a:p>
        </c:rich>
      </c:tx>
      <c:layout>
        <c:manualLayout>
          <c:xMode val="edge"/>
          <c:yMode val="edge"/>
          <c:x val="0.40268223204709197"/>
          <c:y val="3.40308617936139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9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'!$B$26:$B$27</c:f>
              <c:strCache>
                <c:ptCount val="2"/>
                <c:pt idx="0">
                  <c:v>30 a 45</c:v>
                </c:pt>
                <c:pt idx="1">
                  <c:v>45 a 55</c:v>
                </c:pt>
              </c:strCache>
            </c:strRef>
          </c:cat>
          <c:val>
            <c:numRef>
              <c:f>'Consejo Productos '!$C$26:$C$27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615154566595667"/>
          <c:y val="0.45196869875273771"/>
          <c:w val="0.19147591413766757"/>
          <c:h val="0.21012226100688478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Tipo de Cliente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9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'!$B$31:$B$32</c:f>
              <c:strCache>
                <c:ptCount val="2"/>
                <c:pt idx="0">
                  <c:v>Nuevos</c:v>
                </c:pt>
                <c:pt idx="1">
                  <c:v>Recurrentes</c:v>
                </c:pt>
              </c:strCache>
            </c:strRef>
          </c:cat>
          <c:val>
            <c:numRef>
              <c:f>'Consejo Productos '!$C$31:$C$32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79177602799662"/>
          <c:y val="0.47005358705161854"/>
          <c:w val="0.28509312206230597"/>
          <c:h val="0.29706146941357903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'Consejo Productos '!$B$39</c:f>
              <c:strCache>
                <c:ptCount val="1"/>
                <c:pt idx="0">
                  <c:v>Atención y amabilidad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'!$B$40:$B$42</c:f>
              <c:strCache>
                <c:ptCount val="3"/>
                <c:pt idx="0">
                  <c:v>Excelente</c:v>
                </c:pt>
                <c:pt idx="1">
                  <c:v>Buena</c:v>
                </c:pt>
                <c:pt idx="2">
                  <c:v>Regular</c:v>
                </c:pt>
              </c:strCache>
            </c:strRef>
          </c:cat>
          <c:val>
            <c:numRef>
              <c:f>'Consejo Productos '!$C$40:$C$42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423622047244093"/>
          <c:y val="0.44249963546223386"/>
          <c:w val="0.17409711286089238"/>
          <c:h val="0.257269247594050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Sugerencias Para Mejorar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'Consejo Productos '!$S$23:$S$24</c:f>
              <c:strCache>
                <c:ptCount val="2"/>
                <c:pt idx="0">
                  <c:v>Mejorar el tiempo de trámite</c:v>
                </c:pt>
                <c:pt idx="1">
                  <c:v>Mayor orientación por parte de los analistas</c:v>
                </c:pt>
              </c:strCache>
            </c:strRef>
          </c:cat>
          <c:val>
            <c:numRef>
              <c:f>'Consejo Productos '!$T$23:$T$24</c:f>
              <c:numCache>
                <c:formatCode>0.0%</c:formatCode>
                <c:ptCount val="2"/>
                <c:pt idx="0">
                  <c:v>0.875</c:v>
                </c:pt>
                <c:pt idx="1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577344"/>
        <c:axId val="36408704"/>
        <c:axId val="0"/>
      </c:bar3DChart>
      <c:catAx>
        <c:axId val="75577344"/>
        <c:scaling>
          <c:orientation val="minMax"/>
        </c:scaling>
        <c:delete val="0"/>
        <c:axPos val="b"/>
        <c:majorTickMark val="out"/>
        <c:minorTickMark val="none"/>
        <c:tickLblPos val="nextTo"/>
        <c:crossAx val="36408704"/>
        <c:crosses val="autoZero"/>
        <c:auto val="1"/>
        <c:lblAlgn val="ctr"/>
        <c:lblOffset val="100"/>
        <c:noMultiLvlLbl val="0"/>
      </c:catAx>
      <c:valAx>
        <c:axId val="364087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7557734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'Consejo Productos '!$B$45</c:f>
              <c:strCache>
                <c:ptCount val="1"/>
                <c:pt idx="0">
                  <c:v>Edad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'!$B$46:$B$48</c:f>
              <c:strCache>
                <c:ptCount val="3"/>
                <c:pt idx="0">
                  <c:v>30 a 45</c:v>
                </c:pt>
                <c:pt idx="1">
                  <c:v>45 a 55</c:v>
                </c:pt>
                <c:pt idx="2">
                  <c:v>Más de 55</c:v>
                </c:pt>
              </c:strCache>
            </c:strRef>
          </c:cat>
          <c:val>
            <c:numRef>
              <c:f>'Consejo Productos '!$C$46:$C$48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'Consejo Productos '!$P$33</c:f>
              <c:strCache>
                <c:ptCount val="1"/>
                <c:pt idx="0">
                  <c:v>Atención y amabilidad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'Consejo Productos '!$P$34:$P$35</c:f>
              <c:strCache>
                <c:ptCount val="2"/>
                <c:pt idx="0">
                  <c:v>Excelente</c:v>
                </c:pt>
                <c:pt idx="1">
                  <c:v>Buena</c:v>
                </c:pt>
              </c:strCache>
            </c:strRef>
          </c:cat>
          <c:val>
            <c:numRef>
              <c:f>'Consejo Productos '!$Q$34:$Q$35</c:f>
              <c:numCache>
                <c:formatCode>0.0%</c:formatCode>
                <c:ptCount val="2"/>
                <c:pt idx="0">
                  <c:v>0.2857142857142857</c:v>
                </c:pt>
                <c:pt idx="1">
                  <c:v>0.7142857142857143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3008"/>
        <c:axId val="122575040"/>
      </c:barChart>
      <c:catAx>
        <c:axId val="4292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2575040"/>
        <c:crosses val="autoZero"/>
        <c:auto val="1"/>
        <c:lblAlgn val="ctr"/>
        <c:lblOffset val="100"/>
        <c:noMultiLvlLbl val="0"/>
      </c:catAx>
      <c:valAx>
        <c:axId val="1225750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29230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'Consejo Productos '!$P$22</c:f>
              <c:strCache>
                <c:ptCount val="1"/>
                <c:pt idx="0">
                  <c:v>Tiempo de Trámite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'Consejo Productos '!$P$23:$P$24</c:f>
              <c:strCache>
                <c:ptCount val="2"/>
                <c:pt idx="0">
                  <c:v>20 a 30 minutos</c:v>
                </c:pt>
                <c:pt idx="1">
                  <c:v>30 a 45 minutos</c:v>
                </c:pt>
              </c:strCache>
            </c:strRef>
          </c:cat>
          <c:val>
            <c:numRef>
              <c:f>'Consejo Productos '!$Q$23:$Q$24</c:f>
              <c:numCache>
                <c:formatCode>0.0%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718066491688537"/>
          <c:y val="0.49463692038495188"/>
          <c:w val="0.32949175308214668"/>
          <c:h val="0.1715128317293671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E131B-0EC0-4C23-8848-E68A841BD11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25E4764-0A13-426A-8E73-6A21F257F036}">
      <dgm:prSet phldrT="[Texto]" custT="1"/>
      <dgm:spPr/>
      <dgm:t>
        <a:bodyPr/>
        <a:lstStyle/>
        <a:p>
          <a:r>
            <a:rPr lang="es-MX" sz="1400" b="1" dirty="0" smtClean="0">
              <a:latin typeface="Soberana Sans" pitchFamily="50" charset="0"/>
            </a:rPr>
            <a:t>7 </a:t>
          </a:r>
          <a:r>
            <a:rPr lang="es-MX" sz="1400" b="1" dirty="0" smtClean="0">
              <a:latin typeface="Soberana Sans" pitchFamily="50" charset="0"/>
            </a:rPr>
            <a:t>Personas</a:t>
          </a:r>
          <a:endParaRPr lang="es-MX" sz="1400" b="1" dirty="0">
            <a:latin typeface="Soberana Sans" pitchFamily="50" charset="0"/>
          </a:endParaRPr>
        </a:p>
      </dgm:t>
    </dgm:pt>
    <dgm:pt modelId="{5DF54FF0-D3E3-4D24-893D-10679BED6352}" type="par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735E064-E80A-4CF5-8527-C023AE9836A4}" type="sib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ED016AD9-4EF9-43DD-8F69-D89DB4DB9610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75% </a:t>
          </a:r>
          <a:r>
            <a:rPr lang="es-MX" sz="1200" b="1" dirty="0" smtClean="0">
              <a:latin typeface="Soberana Sans" pitchFamily="50" charset="0"/>
            </a:rPr>
            <a:t>Mujeres</a:t>
          </a:r>
          <a:endParaRPr lang="es-MX" sz="1200" b="1" dirty="0">
            <a:latin typeface="Soberana Sans" pitchFamily="50" charset="0"/>
          </a:endParaRPr>
        </a:p>
      </dgm:t>
    </dgm:pt>
    <dgm:pt modelId="{86BCA032-7B12-43AB-8DDE-3113F9D3734F}" type="par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AAFDEDCB-CEFE-47A7-86F8-227EA13FAE96}" type="sib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F939296A-2576-4C87-B9C8-0D95CD4DCAC5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25% </a:t>
          </a:r>
          <a:r>
            <a:rPr lang="es-MX" sz="1200" b="1" dirty="0" smtClean="0">
              <a:latin typeface="Soberana Sans" pitchFamily="50" charset="0"/>
            </a:rPr>
            <a:t>Hombres</a:t>
          </a:r>
          <a:endParaRPr lang="es-MX" sz="1200" b="1" dirty="0">
            <a:latin typeface="Soberana Sans" pitchFamily="50" charset="0"/>
          </a:endParaRPr>
        </a:p>
      </dgm:t>
    </dgm:pt>
    <dgm:pt modelId="{D2ECE1E0-A9AA-4772-8939-CAFF0A82A269}" type="par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B2A74FEF-F321-4C37-B595-0ECB6C6073F3}" type="sib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A354E23-7822-4386-957E-BD6B9BD84A27}" type="pres">
      <dgm:prSet presAssocID="{9A6E131B-0EC0-4C23-8848-E68A841BD11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201CC82-14D6-45F0-A41E-E9953B6653A6}" type="pres">
      <dgm:prSet presAssocID="{425E4764-0A13-426A-8E73-6A21F257F036}" presName="root" presStyleCnt="0">
        <dgm:presLayoutVars>
          <dgm:chMax/>
          <dgm:chPref val="4"/>
        </dgm:presLayoutVars>
      </dgm:prSet>
      <dgm:spPr/>
    </dgm:pt>
    <dgm:pt modelId="{06AD6A95-3A80-4AD6-80FE-417CDB9F3DA1}" type="pres">
      <dgm:prSet presAssocID="{425E4764-0A13-426A-8E73-6A21F257F036}" presName="rootComposite" presStyleCnt="0">
        <dgm:presLayoutVars/>
      </dgm:prSet>
      <dgm:spPr/>
    </dgm:pt>
    <dgm:pt modelId="{DCC2CF21-52C5-4CE3-8339-4FA04E77B53F}" type="pres">
      <dgm:prSet presAssocID="{425E4764-0A13-426A-8E73-6A21F257F03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9513F85B-A77D-4E68-A9C2-22CD051073AA}" type="pres">
      <dgm:prSet presAssocID="{425E4764-0A13-426A-8E73-6A21F257F036}" presName="childShape" presStyleCnt="0">
        <dgm:presLayoutVars>
          <dgm:chMax val="0"/>
          <dgm:chPref val="0"/>
        </dgm:presLayoutVars>
      </dgm:prSet>
      <dgm:spPr/>
    </dgm:pt>
    <dgm:pt modelId="{DB728A15-8CF0-41D2-ADF4-805A89780714}" type="pres">
      <dgm:prSet presAssocID="{ED016AD9-4EF9-43DD-8F69-D89DB4DB9610}" presName="childComposite" presStyleCnt="0">
        <dgm:presLayoutVars>
          <dgm:chMax val="0"/>
          <dgm:chPref val="0"/>
        </dgm:presLayoutVars>
      </dgm:prSet>
      <dgm:spPr/>
    </dgm:pt>
    <dgm:pt modelId="{3653B5FC-B4CC-4F2A-BD26-3639C4975048}" type="pres">
      <dgm:prSet presAssocID="{ED016AD9-4EF9-43DD-8F69-D89DB4DB9610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5C1CCF8-B31A-4EC3-8EA7-CB659F7582F5}" type="pres">
      <dgm:prSet presAssocID="{ED016AD9-4EF9-43DD-8F69-D89DB4DB961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F342-0FE1-4830-B3AF-C890B79B1E00}" type="pres">
      <dgm:prSet presAssocID="{F939296A-2576-4C87-B9C8-0D95CD4DCAC5}" presName="childComposite" presStyleCnt="0">
        <dgm:presLayoutVars>
          <dgm:chMax val="0"/>
          <dgm:chPref val="0"/>
        </dgm:presLayoutVars>
      </dgm:prSet>
      <dgm:spPr/>
    </dgm:pt>
    <dgm:pt modelId="{A950E2BE-101C-4C1E-B1CB-478FCFB511CA}" type="pres">
      <dgm:prSet presAssocID="{F939296A-2576-4C87-B9C8-0D95CD4DCAC5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800B3BA-E007-4D60-A0A5-DA98978FB7ED}" type="pres">
      <dgm:prSet presAssocID="{F939296A-2576-4C87-B9C8-0D95CD4DCAC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9EA9C6-0148-4C22-A621-FA1633545E7C}" type="presOf" srcId="{ED016AD9-4EF9-43DD-8F69-D89DB4DB9610}" destId="{15C1CCF8-B31A-4EC3-8EA7-CB659F7582F5}" srcOrd="0" destOrd="0" presId="urn:microsoft.com/office/officeart/2008/layout/PictureAccentList"/>
    <dgm:cxn modelId="{A637ABB0-2900-48CB-BFEC-1CFCD29C0B31}" srcId="{9A6E131B-0EC0-4C23-8848-E68A841BD117}" destId="{425E4764-0A13-426A-8E73-6A21F257F036}" srcOrd="0" destOrd="0" parTransId="{5DF54FF0-D3E3-4D24-893D-10679BED6352}" sibTransId="{6735E064-E80A-4CF5-8527-C023AE9836A4}"/>
    <dgm:cxn modelId="{DB08871F-30EB-4453-8307-4C28411B43A9}" type="presOf" srcId="{425E4764-0A13-426A-8E73-6A21F257F036}" destId="{DCC2CF21-52C5-4CE3-8339-4FA04E77B53F}" srcOrd="0" destOrd="0" presId="urn:microsoft.com/office/officeart/2008/layout/PictureAccentList"/>
    <dgm:cxn modelId="{418F7576-C183-468F-825C-A549F2284110}" srcId="{425E4764-0A13-426A-8E73-6A21F257F036}" destId="{ED016AD9-4EF9-43DD-8F69-D89DB4DB9610}" srcOrd="0" destOrd="0" parTransId="{86BCA032-7B12-43AB-8DDE-3113F9D3734F}" sibTransId="{AAFDEDCB-CEFE-47A7-86F8-227EA13FAE96}"/>
    <dgm:cxn modelId="{82726C06-314C-454F-AB99-A14277FE061F}" type="presOf" srcId="{F939296A-2576-4C87-B9C8-0D95CD4DCAC5}" destId="{F800B3BA-E007-4D60-A0A5-DA98978FB7ED}" srcOrd="0" destOrd="0" presId="urn:microsoft.com/office/officeart/2008/layout/PictureAccentList"/>
    <dgm:cxn modelId="{1EEA4445-6A78-4978-A0F4-F78106638D03}" srcId="{425E4764-0A13-426A-8E73-6A21F257F036}" destId="{F939296A-2576-4C87-B9C8-0D95CD4DCAC5}" srcOrd="1" destOrd="0" parTransId="{D2ECE1E0-A9AA-4772-8939-CAFF0A82A269}" sibTransId="{B2A74FEF-F321-4C37-B595-0ECB6C6073F3}"/>
    <dgm:cxn modelId="{F7849108-6B77-4311-BCF8-3EAD6CF049B3}" type="presOf" srcId="{9A6E131B-0EC0-4C23-8848-E68A841BD117}" destId="{6A354E23-7822-4386-957E-BD6B9BD84A27}" srcOrd="0" destOrd="0" presId="urn:microsoft.com/office/officeart/2008/layout/PictureAccentList"/>
    <dgm:cxn modelId="{7331FC6B-199E-460A-8762-B6C453F90D04}" type="presParOf" srcId="{6A354E23-7822-4386-957E-BD6B9BD84A27}" destId="{D201CC82-14D6-45F0-A41E-E9953B6653A6}" srcOrd="0" destOrd="0" presId="urn:microsoft.com/office/officeart/2008/layout/PictureAccentList"/>
    <dgm:cxn modelId="{E7923838-16AD-4C44-8B4F-8941461B6E40}" type="presParOf" srcId="{D201CC82-14D6-45F0-A41E-E9953B6653A6}" destId="{06AD6A95-3A80-4AD6-80FE-417CDB9F3DA1}" srcOrd="0" destOrd="0" presId="urn:microsoft.com/office/officeart/2008/layout/PictureAccentList"/>
    <dgm:cxn modelId="{3D3DAA03-41BD-48E9-8C0C-DB86219FDA30}" type="presParOf" srcId="{06AD6A95-3A80-4AD6-80FE-417CDB9F3DA1}" destId="{DCC2CF21-52C5-4CE3-8339-4FA04E77B53F}" srcOrd="0" destOrd="0" presId="urn:microsoft.com/office/officeart/2008/layout/PictureAccentList"/>
    <dgm:cxn modelId="{25F8BA82-A2C2-48D6-9EBD-0F96C3326643}" type="presParOf" srcId="{D201CC82-14D6-45F0-A41E-E9953B6653A6}" destId="{9513F85B-A77D-4E68-A9C2-22CD051073AA}" srcOrd="1" destOrd="0" presId="urn:microsoft.com/office/officeart/2008/layout/PictureAccentList"/>
    <dgm:cxn modelId="{1791E410-9CEA-4589-ADA6-21870160FC1D}" type="presParOf" srcId="{9513F85B-A77D-4E68-A9C2-22CD051073AA}" destId="{DB728A15-8CF0-41D2-ADF4-805A89780714}" srcOrd="0" destOrd="0" presId="urn:microsoft.com/office/officeart/2008/layout/PictureAccentList"/>
    <dgm:cxn modelId="{7DC7588F-485F-4E63-B6A4-D8D39332DD98}" type="presParOf" srcId="{DB728A15-8CF0-41D2-ADF4-805A89780714}" destId="{3653B5FC-B4CC-4F2A-BD26-3639C4975048}" srcOrd="0" destOrd="0" presId="urn:microsoft.com/office/officeart/2008/layout/PictureAccentList"/>
    <dgm:cxn modelId="{683E0884-7732-47DE-BC8F-06FF59D31E69}" type="presParOf" srcId="{DB728A15-8CF0-41D2-ADF4-805A89780714}" destId="{15C1CCF8-B31A-4EC3-8EA7-CB659F7582F5}" srcOrd="1" destOrd="0" presId="urn:microsoft.com/office/officeart/2008/layout/PictureAccentList"/>
    <dgm:cxn modelId="{4A6EA466-2B0F-4D3E-8265-AF24B54DDC09}" type="presParOf" srcId="{9513F85B-A77D-4E68-A9C2-22CD051073AA}" destId="{9AEBF342-0FE1-4830-B3AF-C890B79B1E00}" srcOrd="1" destOrd="0" presId="urn:microsoft.com/office/officeart/2008/layout/PictureAccentList"/>
    <dgm:cxn modelId="{DC22A72C-3EE0-43A9-94DF-A84CB8FD29EC}" type="presParOf" srcId="{9AEBF342-0FE1-4830-B3AF-C890B79B1E00}" destId="{A950E2BE-101C-4C1E-B1CB-478FCFB511CA}" srcOrd="0" destOrd="0" presId="urn:microsoft.com/office/officeart/2008/layout/PictureAccentList"/>
    <dgm:cxn modelId="{D7B2638F-3550-426E-82BA-399ACF04CBB0}" type="presParOf" srcId="{9AEBF342-0FE1-4830-B3AF-C890B79B1E00}" destId="{F800B3BA-E007-4D60-A0A5-DA98978FB7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E131B-0EC0-4C23-8848-E68A841BD11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25E4764-0A13-426A-8E73-6A21F257F036}">
      <dgm:prSet phldrT="[Texto]" custT="1"/>
      <dgm:spPr/>
      <dgm:t>
        <a:bodyPr/>
        <a:lstStyle/>
        <a:p>
          <a:r>
            <a:rPr lang="es-MX" sz="1400" b="1" dirty="0" smtClean="0">
              <a:latin typeface="Soberana Sans" pitchFamily="50" charset="0"/>
            </a:rPr>
            <a:t>7  </a:t>
          </a:r>
          <a:r>
            <a:rPr lang="es-MX" sz="1400" b="1" dirty="0" smtClean="0">
              <a:latin typeface="Soberana Sans" pitchFamily="50" charset="0"/>
            </a:rPr>
            <a:t>Personas</a:t>
          </a:r>
          <a:endParaRPr lang="es-MX" sz="1400" b="1" dirty="0">
            <a:latin typeface="Soberana Sans" pitchFamily="50" charset="0"/>
          </a:endParaRPr>
        </a:p>
      </dgm:t>
    </dgm:pt>
    <dgm:pt modelId="{5DF54FF0-D3E3-4D24-893D-10679BED6352}" type="par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735E064-E80A-4CF5-8527-C023AE9836A4}" type="sib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ED016AD9-4EF9-43DD-8F69-D89DB4DB9610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14% </a:t>
          </a:r>
          <a:r>
            <a:rPr lang="es-MX" sz="1200" b="1" dirty="0" smtClean="0">
              <a:latin typeface="Soberana Sans" pitchFamily="50" charset="0"/>
            </a:rPr>
            <a:t>Mujeres</a:t>
          </a:r>
          <a:endParaRPr lang="es-MX" sz="1200" b="1" dirty="0">
            <a:latin typeface="Soberana Sans" pitchFamily="50" charset="0"/>
          </a:endParaRPr>
        </a:p>
      </dgm:t>
    </dgm:pt>
    <dgm:pt modelId="{86BCA032-7B12-43AB-8DDE-3113F9D3734F}" type="par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AAFDEDCB-CEFE-47A7-86F8-227EA13FAE96}" type="sib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F939296A-2576-4C87-B9C8-0D95CD4DCAC5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86% </a:t>
          </a:r>
          <a:r>
            <a:rPr lang="es-MX" sz="1200" b="1" dirty="0" smtClean="0">
              <a:latin typeface="Soberana Sans" pitchFamily="50" charset="0"/>
            </a:rPr>
            <a:t>Hombres</a:t>
          </a:r>
          <a:endParaRPr lang="es-MX" sz="1200" b="1" dirty="0">
            <a:latin typeface="Soberana Sans" pitchFamily="50" charset="0"/>
          </a:endParaRPr>
        </a:p>
      </dgm:t>
    </dgm:pt>
    <dgm:pt modelId="{D2ECE1E0-A9AA-4772-8939-CAFF0A82A269}" type="par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B2A74FEF-F321-4C37-B595-0ECB6C6073F3}" type="sib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A354E23-7822-4386-957E-BD6B9BD84A27}" type="pres">
      <dgm:prSet presAssocID="{9A6E131B-0EC0-4C23-8848-E68A841BD11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201CC82-14D6-45F0-A41E-E9953B6653A6}" type="pres">
      <dgm:prSet presAssocID="{425E4764-0A13-426A-8E73-6A21F257F036}" presName="root" presStyleCnt="0">
        <dgm:presLayoutVars>
          <dgm:chMax/>
          <dgm:chPref val="4"/>
        </dgm:presLayoutVars>
      </dgm:prSet>
      <dgm:spPr/>
    </dgm:pt>
    <dgm:pt modelId="{06AD6A95-3A80-4AD6-80FE-417CDB9F3DA1}" type="pres">
      <dgm:prSet presAssocID="{425E4764-0A13-426A-8E73-6A21F257F036}" presName="rootComposite" presStyleCnt="0">
        <dgm:presLayoutVars/>
      </dgm:prSet>
      <dgm:spPr/>
    </dgm:pt>
    <dgm:pt modelId="{DCC2CF21-52C5-4CE3-8339-4FA04E77B53F}" type="pres">
      <dgm:prSet presAssocID="{425E4764-0A13-426A-8E73-6A21F257F03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9513F85B-A77D-4E68-A9C2-22CD051073AA}" type="pres">
      <dgm:prSet presAssocID="{425E4764-0A13-426A-8E73-6A21F257F036}" presName="childShape" presStyleCnt="0">
        <dgm:presLayoutVars>
          <dgm:chMax val="0"/>
          <dgm:chPref val="0"/>
        </dgm:presLayoutVars>
      </dgm:prSet>
      <dgm:spPr/>
    </dgm:pt>
    <dgm:pt modelId="{DB728A15-8CF0-41D2-ADF4-805A89780714}" type="pres">
      <dgm:prSet presAssocID="{ED016AD9-4EF9-43DD-8F69-D89DB4DB9610}" presName="childComposite" presStyleCnt="0">
        <dgm:presLayoutVars>
          <dgm:chMax val="0"/>
          <dgm:chPref val="0"/>
        </dgm:presLayoutVars>
      </dgm:prSet>
      <dgm:spPr/>
    </dgm:pt>
    <dgm:pt modelId="{3653B5FC-B4CC-4F2A-BD26-3639C4975048}" type="pres">
      <dgm:prSet presAssocID="{ED016AD9-4EF9-43DD-8F69-D89DB4DB9610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5C1CCF8-B31A-4EC3-8EA7-CB659F7582F5}" type="pres">
      <dgm:prSet presAssocID="{ED016AD9-4EF9-43DD-8F69-D89DB4DB961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F342-0FE1-4830-B3AF-C890B79B1E00}" type="pres">
      <dgm:prSet presAssocID="{F939296A-2576-4C87-B9C8-0D95CD4DCAC5}" presName="childComposite" presStyleCnt="0">
        <dgm:presLayoutVars>
          <dgm:chMax val="0"/>
          <dgm:chPref val="0"/>
        </dgm:presLayoutVars>
      </dgm:prSet>
      <dgm:spPr/>
    </dgm:pt>
    <dgm:pt modelId="{A950E2BE-101C-4C1E-B1CB-478FCFB511CA}" type="pres">
      <dgm:prSet presAssocID="{F939296A-2576-4C87-B9C8-0D95CD4DCAC5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800B3BA-E007-4D60-A0A5-DA98978FB7ED}" type="pres">
      <dgm:prSet presAssocID="{F939296A-2576-4C87-B9C8-0D95CD4DCAC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8F7576-C183-468F-825C-A549F2284110}" srcId="{425E4764-0A13-426A-8E73-6A21F257F036}" destId="{ED016AD9-4EF9-43DD-8F69-D89DB4DB9610}" srcOrd="0" destOrd="0" parTransId="{86BCA032-7B12-43AB-8DDE-3113F9D3734F}" sibTransId="{AAFDEDCB-CEFE-47A7-86F8-227EA13FAE96}"/>
    <dgm:cxn modelId="{1EEA4445-6A78-4978-A0F4-F78106638D03}" srcId="{425E4764-0A13-426A-8E73-6A21F257F036}" destId="{F939296A-2576-4C87-B9C8-0D95CD4DCAC5}" srcOrd="1" destOrd="0" parTransId="{D2ECE1E0-A9AA-4772-8939-CAFF0A82A269}" sibTransId="{B2A74FEF-F321-4C37-B595-0ECB6C6073F3}"/>
    <dgm:cxn modelId="{80088694-3C2E-4BD2-B695-37BE9531847A}" type="presOf" srcId="{ED016AD9-4EF9-43DD-8F69-D89DB4DB9610}" destId="{15C1CCF8-B31A-4EC3-8EA7-CB659F7582F5}" srcOrd="0" destOrd="0" presId="urn:microsoft.com/office/officeart/2008/layout/PictureAccentList"/>
    <dgm:cxn modelId="{A637ABB0-2900-48CB-BFEC-1CFCD29C0B31}" srcId="{9A6E131B-0EC0-4C23-8848-E68A841BD117}" destId="{425E4764-0A13-426A-8E73-6A21F257F036}" srcOrd="0" destOrd="0" parTransId="{5DF54FF0-D3E3-4D24-893D-10679BED6352}" sibTransId="{6735E064-E80A-4CF5-8527-C023AE9836A4}"/>
    <dgm:cxn modelId="{24317701-A7E2-4FE6-A208-E8B2448ADDEF}" type="presOf" srcId="{425E4764-0A13-426A-8E73-6A21F257F036}" destId="{DCC2CF21-52C5-4CE3-8339-4FA04E77B53F}" srcOrd="0" destOrd="0" presId="urn:microsoft.com/office/officeart/2008/layout/PictureAccentList"/>
    <dgm:cxn modelId="{D788E4BE-C326-48CA-A887-E0B1AFC5E66D}" type="presOf" srcId="{F939296A-2576-4C87-B9C8-0D95CD4DCAC5}" destId="{F800B3BA-E007-4D60-A0A5-DA98978FB7ED}" srcOrd="0" destOrd="0" presId="urn:microsoft.com/office/officeart/2008/layout/PictureAccentList"/>
    <dgm:cxn modelId="{2BD2B8E4-FE1A-4114-9FC1-822B3871A5BC}" type="presOf" srcId="{9A6E131B-0EC0-4C23-8848-E68A841BD117}" destId="{6A354E23-7822-4386-957E-BD6B9BD84A27}" srcOrd="0" destOrd="0" presId="urn:microsoft.com/office/officeart/2008/layout/PictureAccentList"/>
    <dgm:cxn modelId="{42ECAF52-39A6-4252-9DB6-2EB96DD7DB43}" type="presParOf" srcId="{6A354E23-7822-4386-957E-BD6B9BD84A27}" destId="{D201CC82-14D6-45F0-A41E-E9953B6653A6}" srcOrd="0" destOrd="0" presId="urn:microsoft.com/office/officeart/2008/layout/PictureAccentList"/>
    <dgm:cxn modelId="{6F042F3A-9DDE-466B-8EE9-8C1427BAADF7}" type="presParOf" srcId="{D201CC82-14D6-45F0-A41E-E9953B6653A6}" destId="{06AD6A95-3A80-4AD6-80FE-417CDB9F3DA1}" srcOrd="0" destOrd="0" presId="urn:microsoft.com/office/officeart/2008/layout/PictureAccentList"/>
    <dgm:cxn modelId="{F3042FD7-5EE3-49DF-AB67-C778723B33CE}" type="presParOf" srcId="{06AD6A95-3A80-4AD6-80FE-417CDB9F3DA1}" destId="{DCC2CF21-52C5-4CE3-8339-4FA04E77B53F}" srcOrd="0" destOrd="0" presId="urn:microsoft.com/office/officeart/2008/layout/PictureAccentList"/>
    <dgm:cxn modelId="{DAF46BBC-15F1-495A-B92B-D8FA3CDC0F0F}" type="presParOf" srcId="{D201CC82-14D6-45F0-A41E-E9953B6653A6}" destId="{9513F85B-A77D-4E68-A9C2-22CD051073AA}" srcOrd="1" destOrd="0" presId="urn:microsoft.com/office/officeart/2008/layout/PictureAccentList"/>
    <dgm:cxn modelId="{39F3AABD-B0FE-4259-8A31-90A33816EB80}" type="presParOf" srcId="{9513F85B-A77D-4E68-A9C2-22CD051073AA}" destId="{DB728A15-8CF0-41D2-ADF4-805A89780714}" srcOrd="0" destOrd="0" presId="urn:microsoft.com/office/officeart/2008/layout/PictureAccentList"/>
    <dgm:cxn modelId="{FDA7C2F1-70C4-4B07-BF4F-E6DCCA268293}" type="presParOf" srcId="{DB728A15-8CF0-41D2-ADF4-805A89780714}" destId="{3653B5FC-B4CC-4F2A-BD26-3639C4975048}" srcOrd="0" destOrd="0" presId="urn:microsoft.com/office/officeart/2008/layout/PictureAccentList"/>
    <dgm:cxn modelId="{9511B485-63A8-4AA9-A3AB-A0AF9ED755F2}" type="presParOf" srcId="{DB728A15-8CF0-41D2-ADF4-805A89780714}" destId="{15C1CCF8-B31A-4EC3-8EA7-CB659F7582F5}" srcOrd="1" destOrd="0" presId="urn:microsoft.com/office/officeart/2008/layout/PictureAccentList"/>
    <dgm:cxn modelId="{B62A8769-B97D-4484-96F6-AA0D2B82620C}" type="presParOf" srcId="{9513F85B-A77D-4E68-A9C2-22CD051073AA}" destId="{9AEBF342-0FE1-4830-B3AF-C890B79B1E00}" srcOrd="1" destOrd="0" presId="urn:microsoft.com/office/officeart/2008/layout/PictureAccentList"/>
    <dgm:cxn modelId="{9DC5891C-5F75-4AE4-B99B-2B5311108AEB}" type="presParOf" srcId="{9AEBF342-0FE1-4830-B3AF-C890B79B1E00}" destId="{A950E2BE-101C-4C1E-B1CB-478FCFB511CA}" srcOrd="0" destOrd="0" presId="urn:microsoft.com/office/officeart/2008/layout/PictureAccentList"/>
    <dgm:cxn modelId="{5FD91656-6884-4D20-B35E-BD4DEC8FC720}" type="presParOf" srcId="{9AEBF342-0FE1-4830-B3AF-C890B79B1E00}" destId="{F800B3BA-E007-4D60-A0A5-DA98978FB7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2CF21-52C5-4CE3-8339-4FA04E77B53F}">
      <dsp:nvSpPr>
        <dsp:cNvPr id="0" name=""/>
        <dsp:cNvSpPr/>
      </dsp:nvSpPr>
      <dsp:spPr>
        <a:xfrm>
          <a:off x="0" y="169067"/>
          <a:ext cx="2376264" cy="483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Soberana Sans" pitchFamily="50" charset="0"/>
            </a:rPr>
            <a:t>7 </a:t>
          </a:r>
          <a:r>
            <a:rPr lang="es-MX" sz="1400" b="1" kern="1200" dirty="0" smtClean="0">
              <a:latin typeface="Soberana Sans" pitchFamily="50" charset="0"/>
            </a:rPr>
            <a:t>Personas</a:t>
          </a:r>
          <a:endParaRPr lang="es-MX" sz="1400" b="1" kern="1200" dirty="0">
            <a:latin typeface="Soberana Sans" pitchFamily="50" charset="0"/>
          </a:endParaRPr>
        </a:p>
      </dsp:txBody>
      <dsp:txXfrm>
        <a:off x="14148" y="183215"/>
        <a:ext cx="2347968" cy="454754"/>
      </dsp:txXfrm>
    </dsp:sp>
    <dsp:sp modelId="{3653B5FC-B4CC-4F2A-BD26-3639C4975048}">
      <dsp:nvSpPr>
        <dsp:cNvPr id="0" name=""/>
        <dsp:cNvSpPr/>
      </dsp:nvSpPr>
      <dsp:spPr>
        <a:xfrm>
          <a:off x="0" y="739067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1CCF8-B31A-4EC3-8EA7-CB659F7582F5}">
      <dsp:nvSpPr>
        <dsp:cNvPr id="0" name=""/>
        <dsp:cNvSpPr/>
      </dsp:nvSpPr>
      <dsp:spPr>
        <a:xfrm>
          <a:off x="512033" y="739067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75% </a:t>
          </a:r>
          <a:r>
            <a:rPr lang="es-MX" sz="1200" b="1" kern="1200" dirty="0" smtClean="0">
              <a:latin typeface="Soberana Sans" pitchFamily="50" charset="0"/>
            </a:rPr>
            <a:t>Mujeres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762652"/>
        <a:ext cx="1817060" cy="435880"/>
      </dsp:txXfrm>
    </dsp:sp>
    <dsp:sp modelId="{A950E2BE-101C-4C1E-B1CB-478FCFB511CA}">
      <dsp:nvSpPr>
        <dsp:cNvPr id="0" name=""/>
        <dsp:cNvSpPr/>
      </dsp:nvSpPr>
      <dsp:spPr>
        <a:xfrm>
          <a:off x="0" y="1280083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B3BA-E007-4D60-A0A5-DA98978FB7ED}">
      <dsp:nvSpPr>
        <dsp:cNvPr id="0" name=""/>
        <dsp:cNvSpPr/>
      </dsp:nvSpPr>
      <dsp:spPr>
        <a:xfrm>
          <a:off x="512033" y="1280083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25% </a:t>
          </a:r>
          <a:r>
            <a:rPr lang="es-MX" sz="1200" b="1" kern="1200" dirty="0" smtClean="0">
              <a:latin typeface="Soberana Sans" pitchFamily="50" charset="0"/>
            </a:rPr>
            <a:t>Hombres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1303668"/>
        <a:ext cx="1817060" cy="435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2CF21-52C5-4CE3-8339-4FA04E77B53F}">
      <dsp:nvSpPr>
        <dsp:cNvPr id="0" name=""/>
        <dsp:cNvSpPr/>
      </dsp:nvSpPr>
      <dsp:spPr>
        <a:xfrm>
          <a:off x="0" y="169067"/>
          <a:ext cx="2376264" cy="483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Soberana Sans" pitchFamily="50" charset="0"/>
            </a:rPr>
            <a:t>7  </a:t>
          </a:r>
          <a:r>
            <a:rPr lang="es-MX" sz="1400" b="1" kern="1200" dirty="0" smtClean="0">
              <a:latin typeface="Soberana Sans" pitchFamily="50" charset="0"/>
            </a:rPr>
            <a:t>Personas</a:t>
          </a:r>
          <a:endParaRPr lang="es-MX" sz="1400" b="1" kern="1200" dirty="0">
            <a:latin typeface="Soberana Sans" pitchFamily="50" charset="0"/>
          </a:endParaRPr>
        </a:p>
      </dsp:txBody>
      <dsp:txXfrm>
        <a:off x="14148" y="183215"/>
        <a:ext cx="2347968" cy="454754"/>
      </dsp:txXfrm>
    </dsp:sp>
    <dsp:sp modelId="{3653B5FC-B4CC-4F2A-BD26-3639C4975048}">
      <dsp:nvSpPr>
        <dsp:cNvPr id="0" name=""/>
        <dsp:cNvSpPr/>
      </dsp:nvSpPr>
      <dsp:spPr>
        <a:xfrm>
          <a:off x="0" y="739067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1CCF8-B31A-4EC3-8EA7-CB659F7582F5}">
      <dsp:nvSpPr>
        <dsp:cNvPr id="0" name=""/>
        <dsp:cNvSpPr/>
      </dsp:nvSpPr>
      <dsp:spPr>
        <a:xfrm>
          <a:off x="512033" y="739067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14% </a:t>
          </a:r>
          <a:r>
            <a:rPr lang="es-MX" sz="1200" b="1" kern="1200" dirty="0" smtClean="0">
              <a:latin typeface="Soberana Sans" pitchFamily="50" charset="0"/>
            </a:rPr>
            <a:t>Mujeres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762652"/>
        <a:ext cx="1817060" cy="435880"/>
      </dsp:txXfrm>
    </dsp:sp>
    <dsp:sp modelId="{A950E2BE-101C-4C1E-B1CB-478FCFB511CA}">
      <dsp:nvSpPr>
        <dsp:cNvPr id="0" name=""/>
        <dsp:cNvSpPr/>
      </dsp:nvSpPr>
      <dsp:spPr>
        <a:xfrm>
          <a:off x="0" y="1280083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B3BA-E007-4D60-A0A5-DA98978FB7ED}">
      <dsp:nvSpPr>
        <dsp:cNvPr id="0" name=""/>
        <dsp:cNvSpPr/>
      </dsp:nvSpPr>
      <dsp:spPr>
        <a:xfrm>
          <a:off x="512033" y="1280083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86% </a:t>
          </a:r>
          <a:r>
            <a:rPr lang="es-MX" sz="1200" b="1" kern="1200" dirty="0" smtClean="0">
              <a:latin typeface="Soberana Sans" pitchFamily="50" charset="0"/>
            </a:rPr>
            <a:t>Hombres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1303668"/>
        <a:ext cx="1817060" cy="43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A30EE6D7-D867-4173-8B0B-07DD1AC7012F}" type="datetimeFigureOut">
              <a:rPr lang="es-MX"/>
              <a:pPr>
                <a:defRPr/>
              </a:pPr>
              <a:t>02/03/2018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8C14D570-37CE-4B50-9415-F4C2C78AB19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9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7C2D0AD0-404E-49A0-9FFF-1CC6328E6EB9}" type="datetimeFigureOut">
              <a:rPr lang="es-MX"/>
              <a:pPr>
                <a:defRPr/>
              </a:pPr>
              <a:t>02/03/2018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9" y="4387855"/>
            <a:ext cx="5559425" cy="4156075"/>
          </a:xfrm>
          <a:prstGeom prst="rect">
            <a:avLst/>
          </a:prstGeom>
        </p:spPr>
        <p:txBody>
          <a:bodyPr vert="horz" lIns="91425" tIns="45711" rIns="91425" bIns="45711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784458CB-7ABB-40FF-92E8-AA5147C4A53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07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31DF-D117-4DC2-A10A-51A05BC13E1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DE85-F239-41AE-930A-243BC43C10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B57A-46A3-45E3-95DD-1A69DC54F3F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749D-B4F0-490A-8E23-95737EB4743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8F6C-2E7C-44F7-9B8F-9C81B86FE5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33B0-6D06-4B97-AEEA-6594BBAA4A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C067-15E2-4FD5-B5A7-E33FC95238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8B06-ABDB-4C5F-AAD7-D3E98290D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D7B8-CC61-4362-9185-71EF26B6AF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1C4B-D6A2-4875-86F5-02E4EC2158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9" name="8 CuadroTexto"/>
          <p:cNvSpPr txBox="1">
            <a:spLocks noChangeArrowheads="1"/>
          </p:cNvSpPr>
          <p:nvPr userDrawn="1"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C0A231-4CD6-4D94-AF60-33A6D5C788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7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986" y="6420883"/>
            <a:ext cx="1295330" cy="3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74156929-9ECE-4F43-8AC1-6D4C161D3ACD" descr="6FB9703B-4F61-44F6-A171-76F10264E34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63" y="6389079"/>
            <a:ext cx="1019651" cy="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B8AF-9ACC-4F9E-836F-597FF844E4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8127-42CE-4AE4-9256-427A355AA8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14FE-8432-4B6F-9B22-13000F6B80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35179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9" name="1 Imagen" descr="logo40años_machote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00826" y="285728"/>
            <a:ext cx="2160000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288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6243638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7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19" name="1 Imagen" descr="logo40años_machote.pn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553050" y="6249148"/>
            <a:ext cx="14184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3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82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B9B0-D039-4DAA-A7C9-9F506904F2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64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2B41-E1BD-4FAC-B347-8BD2AD8C1E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F5D4-9FCE-40D1-8BF7-9F8464C5026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4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00AA-9467-42A3-B6DB-DEEEA1A2F9F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8493-CF5E-4042-9D46-2940F3219E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649-7648-475E-AF87-FC6B37797B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7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0A1B-4684-4361-AD0A-86B1B9BA9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8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7249-4098-46AB-B246-322A3FF8B6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2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AAA-C14B-4607-ACCA-9386AB4AEF2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2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6216674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9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67738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3" name="22 Imagen" descr="LOGO Fonacot 201307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614540" y="6295231"/>
            <a:ext cx="131451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1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674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7026-90FB-445D-A674-6826FDB657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BE65-30E8-4E3D-9EB6-246F744A365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3339-E066-4CB3-A126-729E3562979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</a:rPr>
              <a:t>www.infonacot.gob.mx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9" name="5 Marcador de número de diapositiva"/>
          <p:cNvSpPr txBox="1">
            <a:spLocks/>
          </p:cNvSpPr>
          <p:nvPr userDrawn="1"/>
        </p:nvSpPr>
        <p:spPr>
          <a:xfrm>
            <a:off x="8532813" y="6243638"/>
            <a:ext cx="576262" cy="614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6" y="6420883"/>
            <a:ext cx="1295330" cy="3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LOGO CENTENARIO3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5" y="6392662"/>
            <a:ext cx="939593" cy="4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74156929-9ECE-4F43-8AC1-6D4C161D3ACD" descr="6FB9703B-4F61-44F6-A171-76F10264E34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63" y="6389079"/>
            <a:ext cx="1019651" cy="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023-5F72-4480-AF93-285B5F6774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B8A8-A2A2-4B4F-B742-1F149A77AD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3A99-F7B5-4124-85C5-2926265CC8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80C17-1C99-4B91-9F81-6AD683DB7B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7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04664"/>
            <a:ext cx="2016223" cy="67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og2013o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584518" cy="6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7F447-4BE6-46AE-93E9-084E670ECA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65A69-F5E0-43BB-BE6F-CA4686859304}" type="slidenum">
              <a:rPr lang="es-MX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de Clientes </a:t>
            </a:r>
            <a:br>
              <a:rPr lang="es-MX" sz="3600" dirty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Dirección Zaragoza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  <p:sp>
        <p:nvSpPr>
          <p:cNvPr id="7" name="7 Subtítulo"/>
          <p:cNvSpPr>
            <a:spLocks noGrp="1"/>
          </p:cNvSpPr>
          <p:nvPr>
            <p:ph type="subTitle" idx="1"/>
          </p:nvPr>
        </p:nvSpPr>
        <p:spPr>
          <a:xfrm>
            <a:off x="2171730" y="5373216"/>
            <a:ext cx="6400800" cy="360040"/>
          </a:xfrm>
        </p:spPr>
        <p:txBody>
          <a:bodyPr rtlCol="0">
            <a:normAutofit lnSpcReduction="10000"/>
          </a:bodyPr>
          <a:lstStyle/>
          <a:p>
            <a:pPr algn="r" eaLnBrk="1" hangingPunct="1"/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 de 2018</a:t>
            </a:r>
          </a:p>
        </p:txBody>
      </p:sp>
    </p:spTree>
    <p:extLst>
      <p:ext uri="{BB962C8B-B14F-4D97-AF65-F5344CB8AC3E}">
        <p14:creationId xmlns:p14="http://schemas.microsoft.com/office/powerpoint/2010/main" val="506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/>
            </a:r>
            <a:b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- Clientes Recurrentes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7872" y="6243638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Objetivos Específicos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4859461" y="4810257"/>
            <a:ext cx="548640" cy="54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06</a:t>
            </a:r>
          </a:p>
        </p:txBody>
      </p:sp>
      <p:sp>
        <p:nvSpPr>
          <p:cNvPr id="34" name="Rectangle 42"/>
          <p:cNvSpPr/>
          <p:nvPr/>
        </p:nvSpPr>
        <p:spPr>
          <a:xfrm>
            <a:off x="681784" y="4820467"/>
            <a:ext cx="548640" cy="548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35" name="Rectangle 53"/>
          <p:cNvSpPr/>
          <p:nvPr/>
        </p:nvSpPr>
        <p:spPr>
          <a:xfrm>
            <a:off x="4859461" y="3384416"/>
            <a:ext cx="548640" cy="54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05</a:t>
            </a:r>
          </a:p>
        </p:txBody>
      </p:sp>
      <p:sp>
        <p:nvSpPr>
          <p:cNvPr id="36" name="Rectangle 54"/>
          <p:cNvSpPr/>
          <p:nvPr/>
        </p:nvSpPr>
        <p:spPr>
          <a:xfrm>
            <a:off x="681784" y="3384416"/>
            <a:ext cx="548640" cy="54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37" name="Rectangle 56"/>
          <p:cNvSpPr/>
          <p:nvPr/>
        </p:nvSpPr>
        <p:spPr>
          <a:xfrm>
            <a:off x="4859461" y="1944263"/>
            <a:ext cx="548640" cy="54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04</a:t>
            </a:r>
          </a:p>
        </p:txBody>
      </p:sp>
      <p:sp>
        <p:nvSpPr>
          <p:cNvPr id="38" name="Rectangle 57"/>
          <p:cNvSpPr/>
          <p:nvPr/>
        </p:nvSpPr>
        <p:spPr>
          <a:xfrm>
            <a:off x="681784" y="1944263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39" name="Rectangle 60"/>
          <p:cNvSpPr/>
          <p:nvPr/>
        </p:nvSpPr>
        <p:spPr>
          <a:xfrm>
            <a:off x="1244576" y="2309018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 smtClean="0">
                <a:latin typeface="Soberana Sans" pitchFamily="50" charset="0"/>
              </a:rPr>
              <a:t>Conocer la opinión general de los productos de crédito que ofrece el Instituto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1244575" y="1962770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Crédito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fonacot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1" name="Rectangle 62"/>
          <p:cNvSpPr/>
          <p:nvPr/>
        </p:nvSpPr>
        <p:spPr>
          <a:xfrm>
            <a:off x="5532215" y="2204864"/>
            <a:ext cx="29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Identificar los medios por los que conocieron al Instituto y los beneficios que percibieron para llegar a la contratación.</a:t>
            </a:r>
          </a:p>
        </p:txBody>
      </p:sp>
      <p:sp>
        <p:nvSpPr>
          <p:cNvPr id="42" name="TextBox 63"/>
          <p:cNvSpPr txBox="1"/>
          <p:nvPr/>
        </p:nvSpPr>
        <p:spPr>
          <a:xfrm>
            <a:off x="5532214" y="1928529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comunicación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3" name="Rectangle 66"/>
          <p:cNvSpPr/>
          <p:nvPr/>
        </p:nvSpPr>
        <p:spPr>
          <a:xfrm>
            <a:off x="1244576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>
                <a:latin typeface="Soberana Sans" pitchFamily="50" charset="0"/>
              </a:rPr>
              <a:t>Identificar entidades financieras que han utilizado o conocen y su opinión de ellas</a:t>
            </a:r>
          </a:p>
        </p:txBody>
      </p:sp>
      <p:sp>
        <p:nvSpPr>
          <p:cNvPr id="44" name="TextBox 67"/>
          <p:cNvSpPr txBox="1"/>
          <p:nvPr/>
        </p:nvSpPr>
        <p:spPr>
          <a:xfrm>
            <a:off x="1244575" y="3384416"/>
            <a:ext cx="332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COMPETENCIA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5" name="Rectangle 68"/>
          <p:cNvSpPr/>
          <p:nvPr/>
        </p:nvSpPr>
        <p:spPr>
          <a:xfrm>
            <a:off x="5532215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latin typeface="Soberana Sans" pitchFamily="50" charset="0"/>
              </a:rPr>
              <a:t>Identificar focos rojos que puedan indicar corrupción dentro de las Direcciones </a:t>
            </a:r>
            <a:r>
              <a:rPr lang="es-MX" sz="1200" b="1" dirty="0" err="1" smtClean="0">
                <a:latin typeface="Soberana Sans" pitchFamily="50" charset="0"/>
              </a:rPr>
              <a:t>Fonacot</a:t>
            </a:r>
            <a:r>
              <a:rPr lang="es-MX" sz="1200" b="1" dirty="0" smtClean="0">
                <a:latin typeface="Soberana Sans" pitchFamily="50" charset="0"/>
              </a:rPr>
              <a:t>.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6" name="TextBox 69"/>
          <p:cNvSpPr txBox="1"/>
          <p:nvPr/>
        </p:nvSpPr>
        <p:spPr>
          <a:xfrm>
            <a:off x="5532214" y="3384416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ANTICORRUPCIÓN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1244576" y="5167499"/>
            <a:ext cx="296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Conocer los factores que influyen en la decisión de contratación de </a:t>
            </a:r>
            <a:r>
              <a:rPr lang="es-MX" sz="1200" b="1" dirty="0" smtClean="0">
                <a:latin typeface="Soberana Sans" pitchFamily="50" charset="0"/>
              </a:rPr>
              <a:t>crédito y el destino del crédito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8" name="TextBox 73"/>
          <p:cNvSpPr txBox="1"/>
          <p:nvPr/>
        </p:nvSpPr>
        <p:spPr>
          <a:xfrm>
            <a:off x="1244575" y="4821251"/>
            <a:ext cx="337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Decisión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de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contratación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9" name="Rectangle 74"/>
          <p:cNvSpPr/>
          <p:nvPr/>
        </p:nvSpPr>
        <p:spPr>
          <a:xfrm>
            <a:off x="5532215" y="5143401"/>
            <a:ext cx="296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Evaluar la experiencia de contratación del crédito </a:t>
            </a:r>
            <a:r>
              <a:rPr lang="es-MX" sz="1200" b="1" dirty="0" smtClean="0">
                <a:latin typeface="Soberana Sans" pitchFamily="50" charset="0"/>
              </a:rPr>
              <a:t>FONACOT (Atención a cliente, servicio en sucursal, servicio en </a:t>
            </a:r>
            <a:r>
              <a:rPr lang="es-MX" sz="1200" b="1" dirty="0" err="1" smtClean="0">
                <a:latin typeface="Soberana Sans" pitchFamily="50" charset="0"/>
              </a:rPr>
              <a:t>Call</a:t>
            </a:r>
            <a:r>
              <a:rPr lang="es-MX" sz="1200" b="1" dirty="0" smtClean="0">
                <a:latin typeface="Soberana Sans" pitchFamily="50" charset="0"/>
              </a:rPr>
              <a:t> Center, Crédito Seguro)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50" name="TextBox 75"/>
          <p:cNvSpPr txBox="1"/>
          <p:nvPr/>
        </p:nvSpPr>
        <p:spPr>
          <a:xfrm>
            <a:off x="5532214" y="4797152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experiencia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627102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6247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envió a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Call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Center un universo de clientes recurrentes que contrataron durante el periodo de Junio-Diciembre 2017 un crédito FONACOT para que se les llamara e invitara a participar en la sesión.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presentaron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7 clientes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la Sucursal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Zaragoza para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una sesión de grupo que tuvo duración de una hora y al finalizar se les realizó una breve encuesta de 7 preguntas.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264692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Metodología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593726412"/>
              </p:ext>
            </p:extLst>
          </p:nvPr>
        </p:nvGraphicFramePr>
        <p:xfrm>
          <a:off x="1763688" y="4070176"/>
          <a:ext cx="2376264" cy="193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391903"/>
              </p:ext>
            </p:extLst>
          </p:nvPr>
        </p:nvGraphicFramePr>
        <p:xfrm>
          <a:off x="4427984" y="3789040"/>
          <a:ext cx="3986728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317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4" name="3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Antigüedad y hábitos de uso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583501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mencionaron que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han utilizado su crédito para celebraciones, pago de deudas y emergencias.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Revisan su estado de cuenta en la página de internet pero quisieran recibirlo por correo electrónico mensualmente.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La mayoría de los participantes tienen una antigüedad de 5 a 10 años con el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crédito y casi el 30% son clientes desde hace más de 10 años.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Antes de conocer el Instituto, en su mayoría recurrían a los créditos de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nómina o a conocidos y familiares.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42% mencionó que recibe SMS cuando está por terminar sus créditos para invitarlos a renovar.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9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5576" y="1583501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identifican los tiempos de trámite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como razonables, en su mayoría esperaron menos de 45 minutos para pasar y realizaron su trámite en un lapso de 20 a 30 minutos.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100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%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de los participantes calificaron la atención en sucursal como excelente o buena.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cuanto a sugerencias para mejorar recomiendan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abrir más sucursales y recibir más información de promociones.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Experiencia de contratación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037963"/>
              </p:ext>
            </p:extLst>
          </p:nvPr>
        </p:nvGraphicFramePr>
        <p:xfrm>
          <a:off x="5159569" y="3714436"/>
          <a:ext cx="3444879" cy="23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072317"/>
              </p:ext>
            </p:extLst>
          </p:nvPr>
        </p:nvGraphicFramePr>
        <p:xfrm>
          <a:off x="755576" y="3707159"/>
          <a:ext cx="4064281" cy="238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198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del crédito y anticorrupción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621830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Conocen el seguro de crédito aunque mencionan que no se les mencionaron los beneficios específicos de este seguro.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Les parece que el costo del seguro es alto.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Conocen los horarios de servicio de la sucursal.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Ningún cliente ha sido victima de coyotaje, ni saben de casos de amigos o conocidos.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Desconocen los productos de crédito de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y los planes de salida.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Utilizan las UTYS para consultar requisitos, saldos y estados de cuenta.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Sugieren tener una tasa preferencial por ser clientes recurrentes y por recomendar el crédito.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584251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Centros de Trabajo de los Participantes 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850628"/>
            <a:ext cx="64807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VOLARIS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SCT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VAZHAM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>
                <a:latin typeface="Soberana Sans" pitchFamily="50" charset="0"/>
              </a:rPr>
              <a:t>Wal</a:t>
            </a:r>
            <a:r>
              <a:rPr lang="es-MX" sz="1400" b="1" dirty="0">
                <a:latin typeface="Soberana Sans" pitchFamily="50" charset="0"/>
              </a:rPr>
              <a:t> </a:t>
            </a:r>
            <a:r>
              <a:rPr lang="es-MX" sz="1400" b="1" dirty="0" err="1">
                <a:latin typeface="Soberana Sans" pitchFamily="50" charset="0"/>
              </a:rPr>
              <a:t>Mart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ISSSTE Zaragoza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>
                <a:latin typeface="Soberana Sans" pitchFamily="50" charset="0"/>
              </a:rPr>
              <a:t>Wal</a:t>
            </a:r>
            <a:r>
              <a:rPr lang="es-MX" sz="1400" b="1" dirty="0">
                <a:latin typeface="Soberana Sans" pitchFamily="50" charset="0"/>
              </a:rPr>
              <a:t> </a:t>
            </a:r>
            <a:r>
              <a:rPr lang="es-MX" sz="1400" b="1" dirty="0" err="1">
                <a:latin typeface="Soberana Sans" pitchFamily="50" charset="0"/>
              </a:rPr>
              <a:t>Mart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THALES MÉXICO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400" b="1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55679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0"/>
              </a:spcBef>
              <a:buFont typeface="Arial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Soberana Sans" pitchFamily="50" charset="0"/>
              </a:rPr>
              <a:t>Conocer la opinión general de los trabajadores usuarios del crédito FONACOT con respecto al crédito FONACOT y otros productos de crédito que hayan utilizado e identificar los motivadores de contratación de productos crediticios, para proponer estrategias que permitan aumentar la colocación de créditos del Instituto.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 General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" t="-922" r="5514" b="23778"/>
          <a:stretch/>
        </p:blipFill>
        <p:spPr bwMode="auto">
          <a:xfrm>
            <a:off x="1187624" y="2780928"/>
            <a:ext cx="7336982" cy="334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- Productos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7872" y="6243638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Objetivos Específicos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4859461" y="4810257"/>
            <a:ext cx="548640" cy="54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06</a:t>
            </a:r>
          </a:p>
        </p:txBody>
      </p:sp>
      <p:sp>
        <p:nvSpPr>
          <p:cNvPr id="34" name="Rectangle 42"/>
          <p:cNvSpPr/>
          <p:nvPr/>
        </p:nvSpPr>
        <p:spPr>
          <a:xfrm>
            <a:off x="681784" y="4820467"/>
            <a:ext cx="548640" cy="548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35" name="Rectangle 53"/>
          <p:cNvSpPr/>
          <p:nvPr/>
        </p:nvSpPr>
        <p:spPr>
          <a:xfrm>
            <a:off x="4859461" y="3384416"/>
            <a:ext cx="548640" cy="54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05</a:t>
            </a:r>
          </a:p>
        </p:txBody>
      </p:sp>
      <p:sp>
        <p:nvSpPr>
          <p:cNvPr id="36" name="Rectangle 54"/>
          <p:cNvSpPr/>
          <p:nvPr/>
        </p:nvSpPr>
        <p:spPr>
          <a:xfrm>
            <a:off x="681784" y="3384416"/>
            <a:ext cx="548640" cy="54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37" name="Rectangle 56"/>
          <p:cNvSpPr/>
          <p:nvPr/>
        </p:nvSpPr>
        <p:spPr>
          <a:xfrm>
            <a:off x="4859461" y="1944263"/>
            <a:ext cx="548640" cy="54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04</a:t>
            </a:r>
          </a:p>
        </p:txBody>
      </p:sp>
      <p:sp>
        <p:nvSpPr>
          <p:cNvPr id="38" name="Rectangle 57"/>
          <p:cNvSpPr/>
          <p:nvPr/>
        </p:nvSpPr>
        <p:spPr>
          <a:xfrm>
            <a:off x="681784" y="1944263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39" name="Rectangle 60"/>
          <p:cNvSpPr/>
          <p:nvPr/>
        </p:nvSpPr>
        <p:spPr>
          <a:xfrm>
            <a:off x="1244576" y="2309018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 smtClean="0">
                <a:latin typeface="Soberana Sans" pitchFamily="50" charset="0"/>
              </a:rPr>
              <a:t>Conocer la opinión general de los productos de crédito que ofrece el Instituto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1244575" y="1962770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Crédito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fonacot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1" name="Rectangle 62"/>
          <p:cNvSpPr/>
          <p:nvPr/>
        </p:nvSpPr>
        <p:spPr>
          <a:xfrm>
            <a:off x="5532215" y="2204864"/>
            <a:ext cx="29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Identificar los medios por los que conocieron al Instituto y los beneficios que percibieron para llegar a la contratación.</a:t>
            </a:r>
          </a:p>
        </p:txBody>
      </p:sp>
      <p:sp>
        <p:nvSpPr>
          <p:cNvPr id="42" name="TextBox 63"/>
          <p:cNvSpPr txBox="1"/>
          <p:nvPr/>
        </p:nvSpPr>
        <p:spPr>
          <a:xfrm>
            <a:off x="5532214" y="1928529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comunicación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3" name="Rectangle 66"/>
          <p:cNvSpPr/>
          <p:nvPr/>
        </p:nvSpPr>
        <p:spPr>
          <a:xfrm>
            <a:off x="1244576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latin typeface="Soberana Sans" pitchFamily="50" charset="0"/>
              </a:rPr>
              <a:t>Identificar el nivel de conocimiento de los productos de crédito del Instituto.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4" name="TextBox 67"/>
          <p:cNvSpPr txBox="1"/>
          <p:nvPr/>
        </p:nvSpPr>
        <p:spPr>
          <a:xfrm>
            <a:off x="1244575" y="3384416"/>
            <a:ext cx="332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CONOCIMIENTO DEL CRÉDITO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5" name="Rectangle 68"/>
          <p:cNvSpPr/>
          <p:nvPr/>
        </p:nvSpPr>
        <p:spPr>
          <a:xfrm>
            <a:off x="5532215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>
                <a:latin typeface="Soberana Sans" pitchFamily="50" charset="0"/>
              </a:rPr>
              <a:t>Generar propuestas de mejora y nuevos productos</a:t>
            </a:r>
          </a:p>
        </p:txBody>
      </p:sp>
      <p:sp>
        <p:nvSpPr>
          <p:cNvPr id="46" name="TextBox 69"/>
          <p:cNvSpPr txBox="1"/>
          <p:nvPr/>
        </p:nvSpPr>
        <p:spPr>
          <a:xfrm>
            <a:off x="5532214" y="3384416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propuestas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1244576" y="5167499"/>
            <a:ext cx="296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Conocer los factores que influyen en la decisión de contratación de </a:t>
            </a:r>
            <a:r>
              <a:rPr lang="es-MX" sz="1200" b="1" dirty="0" smtClean="0">
                <a:latin typeface="Soberana Sans" pitchFamily="50" charset="0"/>
              </a:rPr>
              <a:t>crédito y el destino del crédito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8" name="TextBox 73"/>
          <p:cNvSpPr txBox="1"/>
          <p:nvPr/>
        </p:nvSpPr>
        <p:spPr>
          <a:xfrm>
            <a:off x="1244575" y="4821251"/>
            <a:ext cx="337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Decisión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de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contratación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9" name="Rectangle 74"/>
          <p:cNvSpPr/>
          <p:nvPr/>
        </p:nvSpPr>
        <p:spPr>
          <a:xfrm>
            <a:off x="5532215" y="5143401"/>
            <a:ext cx="296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Evaluar la experiencia de contratación del crédito </a:t>
            </a:r>
            <a:r>
              <a:rPr lang="es-MX" sz="1200" b="1" dirty="0" smtClean="0">
                <a:latin typeface="Soberana Sans" pitchFamily="50" charset="0"/>
              </a:rPr>
              <a:t>FONACOT (Atención a cliente, servicio en sucursal, servicio en </a:t>
            </a:r>
            <a:r>
              <a:rPr lang="es-MX" sz="1200" b="1" dirty="0" err="1" smtClean="0">
                <a:latin typeface="Soberana Sans" pitchFamily="50" charset="0"/>
              </a:rPr>
              <a:t>Call</a:t>
            </a:r>
            <a:r>
              <a:rPr lang="es-MX" sz="1200" b="1" dirty="0" smtClean="0">
                <a:latin typeface="Soberana Sans" pitchFamily="50" charset="0"/>
              </a:rPr>
              <a:t> Center, Crédito Seguro)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50" name="TextBox 75"/>
          <p:cNvSpPr txBox="1"/>
          <p:nvPr/>
        </p:nvSpPr>
        <p:spPr>
          <a:xfrm>
            <a:off x="5532214" y="4797152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experiencia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627102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6247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envió a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Call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Center un universo de clientes que contrataron durante el periodo de Junio-Diciembre 2017 un crédito FONACOT de algún producto distinto al 350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para que se les llamara e invitara a participar en la sesión.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presentaron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8 clientes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la Sucursal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Zaragoza para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una sesión de grupo que tuvo duración de una hora y al finalizar se les realizó una breve encuesta de 7 preguntas.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264692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Metodología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489608546"/>
              </p:ext>
            </p:extLst>
          </p:nvPr>
        </p:nvGraphicFramePr>
        <p:xfrm>
          <a:off x="755576" y="4063307"/>
          <a:ext cx="2376264" cy="193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53451"/>
              </p:ext>
            </p:extLst>
          </p:nvPr>
        </p:nvGraphicFramePr>
        <p:xfrm>
          <a:off x="3169094" y="3959696"/>
          <a:ext cx="3309867" cy="206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479298"/>
              </p:ext>
            </p:extLst>
          </p:nvPr>
        </p:nvGraphicFramePr>
        <p:xfrm>
          <a:off x="5724128" y="3959696"/>
          <a:ext cx="3347864" cy="20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436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87559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nuevos dijeron haberse enterado de FONACOT por medio de su Centro de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Trabajo o por recomendación de algún familiar o amigo.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Los clientes recurrentes destacaron que los motivos para volver a contratar con el Instituto son: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Pocos requisitos, tasa de interés y rapidez en el trámite.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que se presentaron habían contratado el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crédito mujer y el crédito de Caravana (333), aunque desconocen las características de estos productos y de otros que maneja el Instituto.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 pesar de tener crédito de Caravana, no sabían que se había llevado a cabo el evento.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Mencionan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que les gustaría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enterarse de estos productos por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televisión o radio.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Atributos del crédito y medios de comunicación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704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de crédito y atención en sucursal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875596"/>
            <a:ext cx="7992888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1988840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88% de los participantes mencionaron que antes de utilizar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t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tramitaban créditos de nómina bancarios y 12% mencionó préstamos de amigos o familiares.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Con respecto al tiempo que  le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esperaron para pasar a tramitar 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su crédito,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37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%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de los 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clientes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dijeron haber tardado 30 a 45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minutos mientras que 25% dijeron que les tomó más de 4 horas.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50% de los trabajadores calificaron la atención como regular y sugieren mejorar la manera en la que se dan informes y la amabilidad.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158283"/>
              </p:ext>
            </p:extLst>
          </p:nvPr>
        </p:nvGraphicFramePr>
        <p:xfrm>
          <a:off x="4860032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832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de crédito y atención en sucursal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875596"/>
            <a:ext cx="7992888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38395" y="177281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Aunque los participantes reconocían el nombre del crédito que habían contratado, todos desconocían los beneficios.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Todos los participantes desconocían las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opciones de crédito, planes de salida y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beneficios del seguro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de crédito.</a:t>
            </a:r>
          </a:p>
        </p:txBody>
      </p:sp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30528"/>
              </p:ext>
            </p:extLst>
          </p:nvPr>
        </p:nvGraphicFramePr>
        <p:xfrm>
          <a:off x="2555776" y="3212976"/>
          <a:ext cx="4716016" cy="297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60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584251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Centros de Trabajo de los Participantes 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850628"/>
            <a:ext cx="6480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EUREST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Servicio complementario de cabina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DEVLYN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>
                <a:latin typeface="Soberana Sans" pitchFamily="50" charset="0"/>
              </a:rPr>
              <a:t>Dulceria</a:t>
            </a:r>
            <a:r>
              <a:rPr lang="es-MX" sz="1400" b="1" dirty="0">
                <a:latin typeface="Soberana Sans" pitchFamily="50" charset="0"/>
              </a:rPr>
              <a:t> el Competidor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Industrias </a:t>
            </a:r>
            <a:r>
              <a:rPr lang="es-MX" sz="1400" b="1" dirty="0">
                <a:latin typeface="Soberana Sans" pitchFamily="50" charset="0"/>
              </a:rPr>
              <a:t>Sola Basic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>
                <a:latin typeface="Soberana Sans" pitchFamily="50" charset="0"/>
              </a:rPr>
              <a:t>Mavi</a:t>
            </a:r>
            <a:r>
              <a:rPr lang="es-MX" sz="1400" b="1" dirty="0">
                <a:latin typeface="Soberana Sans" pitchFamily="50" charset="0"/>
              </a:rPr>
              <a:t> </a:t>
            </a:r>
            <a:r>
              <a:rPr lang="es-MX" sz="1400" b="1" dirty="0" err="1">
                <a:latin typeface="Soberana Sans" pitchFamily="50" charset="0"/>
              </a:rPr>
              <a:t>Farmaceuticas</a:t>
            </a:r>
            <a:r>
              <a:rPr lang="es-MX" sz="1400" b="1" dirty="0">
                <a:latin typeface="Soberana Sans" pitchFamily="50" charset="0"/>
              </a:rPr>
              <a:t> S.A.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400" b="1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54460</TotalTime>
  <Words>1066</Words>
  <Application>Microsoft Office PowerPoint</Application>
  <PresentationFormat>Presentación en pantalla (4:3)</PresentationFormat>
  <Paragraphs>129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Tema de Office</vt:lpstr>
      <vt:lpstr>Diseño personalizado</vt:lpstr>
      <vt:lpstr>Tema1</vt:lpstr>
      <vt:lpstr>Consejo de Clientes  Dirección Zaragoza</vt:lpstr>
      <vt:lpstr>Presentación de PowerPoint</vt:lpstr>
      <vt:lpstr>Consejo - Productos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Consejo - Clientes Recurrentes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WarezMaster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Financiamiento Infonacot 2013</dc:title>
  <dc:creator>Demián Reyes Tiburcio</dc:creator>
  <cp:lastModifiedBy>Ma. Lorena Gutiérrez Escoffie</cp:lastModifiedBy>
  <cp:revision>2724</cp:revision>
  <cp:lastPrinted>2017-01-17T16:57:22Z</cp:lastPrinted>
  <dcterms:created xsi:type="dcterms:W3CDTF">2012-12-11T21:18:10Z</dcterms:created>
  <dcterms:modified xsi:type="dcterms:W3CDTF">2018-03-02T17:49:14Z</dcterms:modified>
</cp:coreProperties>
</file>